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139"/>
  </p:notesMasterIdLst>
  <p:sldIdLst>
    <p:sldId id="575" r:id="rId4"/>
    <p:sldId id="574" r:id="rId5"/>
    <p:sldId id="388" r:id="rId6"/>
    <p:sldId id="399" r:id="rId7"/>
    <p:sldId id="389" r:id="rId8"/>
    <p:sldId id="390" r:id="rId9"/>
    <p:sldId id="394" r:id="rId10"/>
    <p:sldId id="396" r:id="rId11"/>
    <p:sldId id="397" r:id="rId12"/>
    <p:sldId id="398" r:id="rId13"/>
    <p:sldId id="392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59" r:id="rId29"/>
    <p:sldId id="423" r:id="rId30"/>
    <p:sldId id="424" r:id="rId31"/>
    <p:sldId id="425" r:id="rId32"/>
    <p:sldId id="39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7" r:id="rId53"/>
    <p:sldId id="483" r:id="rId54"/>
    <p:sldId id="484" r:id="rId55"/>
    <p:sldId id="488" r:id="rId56"/>
    <p:sldId id="489" r:id="rId57"/>
    <p:sldId id="490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501" r:id="rId69"/>
    <p:sldId id="502" r:id="rId70"/>
    <p:sldId id="503" r:id="rId71"/>
    <p:sldId id="504" r:id="rId72"/>
    <p:sldId id="486" r:id="rId73"/>
    <p:sldId id="508" r:id="rId74"/>
    <p:sldId id="509" r:id="rId75"/>
    <p:sldId id="510" r:id="rId76"/>
    <p:sldId id="511" r:id="rId77"/>
    <p:sldId id="512" r:id="rId78"/>
    <p:sldId id="513" r:id="rId79"/>
    <p:sldId id="514" r:id="rId80"/>
    <p:sldId id="515" r:id="rId81"/>
    <p:sldId id="516" r:id="rId82"/>
    <p:sldId id="517" r:id="rId83"/>
    <p:sldId id="518" r:id="rId84"/>
    <p:sldId id="519" r:id="rId85"/>
    <p:sldId id="520" r:id="rId86"/>
    <p:sldId id="521" r:id="rId87"/>
    <p:sldId id="522" r:id="rId88"/>
    <p:sldId id="523" r:id="rId89"/>
    <p:sldId id="524" r:id="rId90"/>
    <p:sldId id="525" r:id="rId91"/>
    <p:sldId id="526" r:id="rId92"/>
    <p:sldId id="527" r:id="rId93"/>
    <p:sldId id="528" r:id="rId94"/>
    <p:sldId id="529" r:id="rId95"/>
    <p:sldId id="530" r:id="rId96"/>
    <p:sldId id="531" r:id="rId97"/>
    <p:sldId id="532" r:id="rId98"/>
    <p:sldId id="533" r:id="rId99"/>
    <p:sldId id="534" r:id="rId100"/>
    <p:sldId id="535" r:id="rId101"/>
    <p:sldId id="536" r:id="rId102"/>
    <p:sldId id="538" r:id="rId103"/>
    <p:sldId id="539" r:id="rId104"/>
    <p:sldId id="540" r:id="rId105"/>
    <p:sldId id="541" r:id="rId106"/>
    <p:sldId id="542" r:id="rId107"/>
    <p:sldId id="543" r:id="rId108"/>
    <p:sldId id="544" r:id="rId109"/>
    <p:sldId id="545" r:id="rId110"/>
    <p:sldId id="546" r:id="rId111"/>
    <p:sldId id="547" r:id="rId112"/>
    <p:sldId id="548" r:id="rId113"/>
    <p:sldId id="549" r:id="rId114"/>
    <p:sldId id="550" r:id="rId115"/>
    <p:sldId id="551" r:id="rId116"/>
    <p:sldId id="552" r:id="rId117"/>
    <p:sldId id="553" r:id="rId118"/>
    <p:sldId id="554" r:id="rId119"/>
    <p:sldId id="555" r:id="rId120"/>
    <p:sldId id="556" r:id="rId121"/>
    <p:sldId id="557" r:id="rId122"/>
    <p:sldId id="558" r:id="rId123"/>
    <p:sldId id="559" r:id="rId124"/>
    <p:sldId id="560" r:id="rId125"/>
    <p:sldId id="561" r:id="rId126"/>
    <p:sldId id="562" r:id="rId127"/>
    <p:sldId id="563" r:id="rId128"/>
    <p:sldId id="564" r:id="rId129"/>
    <p:sldId id="565" r:id="rId130"/>
    <p:sldId id="566" r:id="rId131"/>
    <p:sldId id="567" r:id="rId132"/>
    <p:sldId id="568" r:id="rId133"/>
    <p:sldId id="569" r:id="rId134"/>
    <p:sldId id="570" r:id="rId135"/>
    <p:sldId id="571" r:id="rId136"/>
    <p:sldId id="572" r:id="rId137"/>
    <p:sldId id="573" r:id="rId138"/>
    <p:sldId id="576" r:id="rId140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3" Type="http://schemas.openxmlformats.org/officeDocument/2006/relationships/tableStyles" Target="tableStyles.xml"/><Relationship Id="rId142" Type="http://schemas.openxmlformats.org/officeDocument/2006/relationships/viewProps" Target="viewProps.xml"/><Relationship Id="rId141" Type="http://schemas.openxmlformats.org/officeDocument/2006/relationships/presProps" Target="presProps.xml"/><Relationship Id="rId140" Type="http://schemas.openxmlformats.org/officeDocument/2006/relationships/slide" Target="slides/slide136.xml"/><Relationship Id="rId14" Type="http://schemas.openxmlformats.org/officeDocument/2006/relationships/slide" Target="slides/slide11.xml"/><Relationship Id="rId139" Type="http://schemas.openxmlformats.org/officeDocument/2006/relationships/notesMaster" Target="notesMasters/notesMaster1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8775" y="0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736600" y="5511800"/>
            <a:ext cx="5886450" cy="45116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138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8775" y="10879138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065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9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0660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randomBar/>
  </p:transition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6562" name="Picture 9" descr="清新-封面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1300" y="-171450"/>
            <a:ext cx="126746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6564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slow">
    <p:randomBar/>
  </p:transition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11.wmf"/><Relationship Id="rId1" Type="http://schemas.openxmlformats.org/officeDocument/2006/relationships/oleObject" Target="../embeddings/oleObject9.bin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3.jpe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4.emf"/><Relationship Id="rId1" Type="http://schemas.openxmlformats.org/officeDocument/2006/relationships/oleObject" Target="../embeddings/oleObject94.bin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5.emf"/><Relationship Id="rId1" Type="http://schemas.openxmlformats.org/officeDocument/2006/relationships/oleObject" Target="../embeddings/oleObject95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jpeg"/><Relationship Id="rId1" Type="http://schemas.openxmlformats.org/officeDocument/2006/relationships/image" Target="../media/image13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0.jpeg"/><Relationship Id="rId1" Type="http://schemas.openxmlformats.org/officeDocument/2006/relationships/image" Target="../media/image139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1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4.jpeg"/><Relationship Id="rId1" Type="http://schemas.openxmlformats.org/officeDocument/2006/relationships/image" Target="../media/image14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1" Type="http://schemas.openxmlformats.org/officeDocument/2006/relationships/oleObject" Target="../embeddings/oleObject11.bin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5.jpeg"/></Relationships>
</file>

<file path=ppt/slides/_rels/slide11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7.jpeg"/><Relationship Id="rId2" Type="http://schemas.openxmlformats.org/officeDocument/2006/relationships/image" Target="../media/image146.emf"/><Relationship Id="rId1" Type="http://schemas.openxmlformats.org/officeDocument/2006/relationships/oleObject" Target="../embeddings/oleObject96.bin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8.emf"/><Relationship Id="rId1" Type="http://schemas.openxmlformats.org/officeDocument/2006/relationships/oleObject" Target="../embeddings/oleObject97.bin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1.jpeg"/><Relationship Id="rId1" Type="http://schemas.openxmlformats.org/officeDocument/2006/relationships/image" Target="../media/image15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5.jpeg"/><Relationship Id="rId1" Type="http://schemas.openxmlformats.org/officeDocument/2006/relationships/image" Target="../media/image154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6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2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8.jpeg"/><Relationship Id="rId1" Type="http://schemas.openxmlformats.org/officeDocument/2006/relationships/image" Target="../media/image157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9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0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3.jpeg"/><Relationship Id="rId1" Type="http://schemas.openxmlformats.org/officeDocument/2006/relationships/image" Target="../media/image162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4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6.jpeg"/><Relationship Id="rId1" Type="http://schemas.openxmlformats.org/officeDocument/2006/relationships/image" Target="../media/image165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13.bin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4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21.wmf"/><Relationship Id="rId1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wmf"/><Relationship Id="rId3" Type="http://schemas.openxmlformats.org/officeDocument/2006/relationships/oleObject" Target="../embeddings/oleObject22.bin"/><Relationship Id="rId2" Type="http://schemas.openxmlformats.org/officeDocument/2006/relationships/image" Target="../media/image23.wmf"/><Relationship Id="rId1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wmf"/><Relationship Id="rId1" Type="http://schemas.openxmlformats.org/officeDocument/2006/relationships/oleObject" Target="../embeddings/oleObject23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wmf"/><Relationship Id="rId1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wmf"/><Relationship Id="rId1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28.wmf"/><Relationship Id="rId1" Type="http://schemas.openxmlformats.org/officeDocument/2006/relationships/oleObject" Target="../embeddings/oleObject26.bin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wmf"/><Relationship Id="rId1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w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31.wmf"/><Relationship Id="rId1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wmf"/><Relationship Id="rId3" Type="http://schemas.openxmlformats.org/officeDocument/2006/relationships/oleObject" Target="../embeddings/oleObject32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wmf"/><Relationship Id="rId3" Type="http://schemas.openxmlformats.org/officeDocument/2006/relationships/oleObject" Target="../embeddings/oleObject34.bin"/><Relationship Id="rId2" Type="http://schemas.openxmlformats.org/officeDocument/2006/relationships/image" Target="../media/image35.wmf"/><Relationship Id="rId1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wmf"/><Relationship Id="rId3" Type="http://schemas.openxmlformats.org/officeDocument/2006/relationships/oleObject" Target="../embeddings/oleObject36.bin"/><Relationship Id="rId2" Type="http://schemas.openxmlformats.org/officeDocument/2006/relationships/image" Target="../media/image37.wmf"/><Relationship Id="rId1" Type="http://schemas.openxmlformats.org/officeDocument/2006/relationships/oleObject" Target="../embeddings/oleObject35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wmf"/><Relationship Id="rId3" Type="http://schemas.openxmlformats.org/officeDocument/2006/relationships/oleObject" Target="../embeddings/oleObject38.bin"/><Relationship Id="rId2" Type="http://schemas.openxmlformats.org/officeDocument/2006/relationships/image" Target="../media/image39.wmf"/><Relationship Id="rId1" Type="http://schemas.openxmlformats.org/officeDocument/2006/relationships/oleObject" Target="../embeddings/oleObject37.bin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wmf"/><Relationship Id="rId1" Type="http://schemas.openxmlformats.org/officeDocument/2006/relationships/oleObject" Target="../embeddings/oleObject39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wmf"/><Relationship Id="rId1" Type="http://schemas.openxmlformats.org/officeDocument/2006/relationships/oleObject" Target="../embeddings/oleObject40.bin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wmf"/><Relationship Id="rId3" Type="http://schemas.openxmlformats.org/officeDocument/2006/relationships/oleObject" Target="../embeddings/oleObject42.bin"/><Relationship Id="rId2" Type="http://schemas.openxmlformats.org/officeDocument/2006/relationships/image" Target="../media/image43.wmf"/><Relationship Id="rId1" Type="http://schemas.openxmlformats.org/officeDocument/2006/relationships/oleObject" Target="../embeddings/oleObject41.bin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43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wmf"/><Relationship Id="rId1" Type="http://schemas.openxmlformats.org/officeDocument/2006/relationships/oleObject" Target="../embeddings/oleObject44.bin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45.bin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wmf"/><Relationship Id="rId3" Type="http://schemas.openxmlformats.org/officeDocument/2006/relationships/oleObject" Target="../embeddings/oleObject47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46.bin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wmf"/><Relationship Id="rId1" Type="http://schemas.openxmlformats.org/officeDocument/2006/relationships/oleObject" Target="../embeddings/oleObject48.bin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wmf"/><Relationship Id="rId1" Type="http://schemas.openxmlformats.org/officeDocument/2006/relationships/oleObject" Target="../embeddings/oleObject49.bin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4.wmf"/><Relationship Id="rId1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wmf"/><Relationship Id="rId1" Type="http://schemas.openxmlformats.org/officeDocument/2006/relationships/oleObject" Target="../embeddings/oleObject50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wmf"/><Relationship Id="rId1" Type="http://schemas.openxmlformats.org/officeDocument/2006/relationships/oleObject" Target="../embeddings/oleObject51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wmf"/><Relationship Id="rId1" Type="http://schemas.openxmlformats.org/officeDocument/2006/relationships/oleObject" Target="../embeddings/oleObject52.bin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wmf"/><Relationship Id="rId3" Type="http://schemas.openxmlformats.org/officeDocument/2006/relationships/oleObject" Target="../embeddings/oleObject54.bin"/><Relationship Id="rId2" Type="http://schemas.openxmlformats.org/officeDocument/2006/relationships/image" Target="../media/image55.wmf"/><Relationship Id="rId1" Type="http://schemas.openxmlformats.org/officeDocument/2006/relationships/oleObject" Target="../embeddings/oleObject53.bin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57.wmf"/><Relationship Id="rId1" Type="http://schemas.openxmlformats.org/officeDocument/2006/relationships/oleObject" Target="../embeddings/oleObject55.bin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1" Type="http://schemas.openxmlformats.org/officeDocument/2006/relationships/oleObject" Target="../embeddings/oleObject57.bin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wmf"/><Relationship Id="rId3" Type="http://schemas.openxmlformats.org/officeDocument/2006/relationships/oleObject" Target="../embeddings/oleObject59.bin"/><Relationship Id="rId2" Type="http://schemas.openxmlformats.org/officeDocument/2006/relationships/image" Target="../media/image60.wmf"/><Relationship Id="rId1" Type="http://schemas.openxmlformats.org/officeDocument/2006/relationships/oleObject" Target="../embeddings/oleObject58.bin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3.wmf"/><Relationship Id="rId3" Type="http://schemas.openxmlformats.org/officeDocument/2006/relationships/oleObject" Target="../embeddings/oleObject61.bin"/><Relationship Id="rId2" Type="http://schemas.openxmlformats.org/officeDocument/2006/relationships/image" Target="../media/image62.wmf"/><Relationship Id="rId1" Type="http://schemas.openxmlformats.org/officeDocument/2006/relationships/oleObject" Target="../embeddings/oleObject60.bin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wmf"/><Relationship Id="rId3" Type="http://schemas.openxmlformats.org/officeDocument/2006/relationships/oleObject" Target="../embeddings/oleObject63.bin"/><Relationship Id="rId2" Type="http://schemas.openxmlformats.org/officeDocument/2006/relationships/image" Target="../media/image64.wmf"/><Relationship Id="rId1" Type="http://schemas.openxmlformats.org/officeDocument/2006/relationships/oleObject" Target="../embeddings/oleObject62.bin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wmf"/><Relationship Id="rId1" Type="http://schemas.openxmlformats.org/officeDocument/2006/relationships/oleObject" Target="../embeddings/oleObject64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wmf"/><Relationship Id="rId1" Type="http://schemas.openxmlformats.org/officeDocument/2006/relationships/oleObject" Target="../embeddings/oleObject65.bin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wmf"/><Relationship Id="rId1" Type="http://schemas.openxmlformats.org/officeDocument/2006/relationships/oleObject" Target="../embeddings/oleObject66.bin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wmf"/><Relationship Id="rId1" Type="http://schemas.openxmlformats.org/officeDocument/2006/relationships/oleObject" Target="../embeddings/oleObject67.bin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wmf"/><Relationship Id="rId1" Type="http://schemas.openxmlformats.org/officeDocument/2006/relationships/oleObject" Target="../embeddings/oleObject68.bin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wmf"/><Relationship Id="rId1" Type="http://schemas.openxmlformats.org/officeDocument/2006/relationships/oleObject" Target="../embeddings/oleObject69.bin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wmf"/><Relationship Id="rId1" Type="http://schemas.openxmlformats.org/officeDocument/2006/relationships/oleObject" Target="../embeddings/oleObject70.bin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wmf"/><Relationship Id="rId1" Type="http://schemas.openxmlformats.org/officeDocument/2006/relationships/oleObject" Target="../embeddings/oleObject71.bin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wmf"/><Relationship Id="rId1" Type="http://schemas.openxmlformats.org/officeDocument/2006/relationships/oleObject" Target="../embeddings/oleObject72.bin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6.wmf"/><Relationship Id="rId3" Type="http://schemas.openxmlformats.org/officeDocument/2006/relationships/oleObject" Target="../embeddings/oleObject74.bin"/><Relationship Id="rId2" Type="http://schemas.openxmlformats.org/officeDocument/2006/relationships/image" Target="../media/image75.wmf"/><Relationship Id="rId1" Type="http://schemas.openxmlformats.org/officeDocument/2006/relationships/oleObject" Target="../embeddings/oleObject73.bin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wmf"/><Relationship Id="rId1" Type="http://schemas.openxmlformats.org/officeDocument/2006/relationships/oleObject" Target="../embeddings/oleObject75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5.bin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9.wmf"/><Relationship Id="rId3" Type="http://schemas.openxmlformats.org/officeDocument/2006/relationships/oleObject" Target="../embeddings/oleObject77.bin"/><Relationship Id="rId2" Type="http://schemas.openxmlformats.org/officeDocument/2006/relationships/image" Target="../media/image78.wmf"/><Relationship Id="rId1" Type="http://schemas.openxmlformats.org/officeDocument/2006/relationships/oleObject" Target="../embeddings/oleObject76.bin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wmf"/><Relationship Id="rId1" Type="http://schemas.openxmlformats.org/officeDocument/2006/relationships/oleObject" Target="../embeddings/oleObject78.bin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wmf"/><Relationship Id="rId1" Type="http://schemas.openxmlformats.org/officeDocument/2006/relationships/oleObject" Target="../embeddings/oleObject79.bin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wmf"/><Relationship Id="rId1" Type="http://schemas.openxmlformats.org/officeDocument/2006/relationships/oleObject" Target="../embeddings/oleObject80.bin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wmf"/><Relationship Id="rId3" Type="http://schemas.openxmlformats.org/officeDocument/2006/relationships/oleObject" Target="../embeddings/oleObject82.bin"/><Relationship Id="rId2" Type="http://schemas.openxmlformats.org/officeDocument/2006/relationships/image" Target="../media/image83.wmf"/><Relationship Id="rId1" Type="http://schemas.openxmlformats.org/officeDocument/2006/relationships/oleObject" Target="../embeddings/oleObject81.bin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wmf"/><Relationship Id="rId1" Type="http://schemas.openxmlformats.org/officeDocument/2006/relationships/oleObject" Target="../embeddings/oleObject83.bin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7.wmf"/><Relationship Id="rId3" Type="http://schemas.openxmlformats.org/officeDocument/2006/relationships/oleObject" Target="../embeddings/oleObject85.bin"/><Relationship Id="rId2" Type="http://schemas.openxmlformats.org/officeDocument/2006/relationships/image" Target="../media/image86.wmf"/><Relationship Id="rId1" Type="http://schemas.openxmlformats.org/officeDocument/2006/relationships/oleObject" Target="../embeddings/oleObject84.bin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wmf"/><Relationship Id="rId1" Type="http://schemas.openxmlformats.org/officeDocument/2006/relationships/oleObject" Target="../embeddings/oleObject86.bin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wmf"/><Relationship Id="rId1" Type="http://schemas.openxmlformats.org/officeDocument/2006/relationships/oleObject" Target="../embeddings/oleObject87.bin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1.wmf"/><Relationship Id="rId3" Type="http://schemas.openxmlformats.org/officeDocument/2006/relationships/oleObject" Target="../embeddings/oleObject89.bin"/><Relationship Id="rId2" Type="http://schemas.openxmlformats.org/officeDocument/2006/relationships/image" Target="../media/image90.wmf"/><Relationship Id="rId1" Type="http://schemas.openxmlformats.org/officeDocument/2006/relationships/oleObject" Target="../embeddings/oleObject88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6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98.png"/><Relationship Id="rId1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wmf"/><Relationship Id="rId1" Type="http://schemas.openxmlformats.org/officeDocument/2006/relationships/oleObject" Target="../embeddings/oleObject90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9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wmf"/><Relationship Id="rId2" Type="http://schemas.openxmlformats.org/officeDocument/2006/relationships/oleObject" Target="../embeddings/oleObject91.bin"/><Relationship Id="rId1" Type="http://schemas.openxmlformats.org/officeDocument/2006/relationships/image" Target="../media/image11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8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0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0.wmf"/><Relationship Id="rId3" Type="http://schemas.openxmlformats.org/officeDocument/2006/relationships/oleObject" Target="../embeddings/oleObject93.bin"/><Relationship Id="rId2" Type="http://schemas.openxmlformats.org/officeDocument/2006/relationships/image" Target="../media/image129.wmf"/><Relationship Id="rId1" Type="http://schemas.openxmlformats.org/officeDocument/2006/relationships/oleObject" Target="../embeddings/oleObject92.bin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1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2" name="Rectangle 12"/>
          <p:cNvSpPr/>
          <p:nvPr/>
        </p:nvSpPr>
        <p:spPr>
          <a:xfrm>
            <a:off x="2403793" y="2225358"/>
            <a:ext cx="77057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zh-CN" altLang="en-US" sz="3200" b="1" dirty="0">
                <a:latin typeface="Arial" panose="020B0604020202020204" pitchFamily="34" charset="0"/>
              </a:rPr>
              <a:t>计算机辅助模具设计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2056" name="Rectangle 12"/>
          <p:cNvSpPr/>
          <p:nvPr/>
        </p:nvSpPr>
        <p:spPr>
          <a:xfrm>
            <a:off x="2135188" y="4005263"/>
            <a:ext cx="77057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zh-CN" altLang="en-US" sz="2000" b="1" dirty="0">
                <a:latin typeface="Arial" panose="020B0604020202020204" pitchFamily="34" charset="0"/>
              </a:rPr>
              <a:t>天津大学仁爱学院</a:t>
            </a:r>
            <a:endParaRPr lang="zh-CN" altLang="en-US" sz="2000" b="1" dirty="0">
              <a:latin typeface="Arial" panose="020B0604020202020204" pitchFamily="34" charset="0"/>
            </a:endParaRP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zh-CN" altLang="en-US" sz="2000" b="1" dirty="0">
                <a:latin typeface="Arial" panose="020B0604020202020204" pitchFamily="34" charset="0"/>
              </a:rPr>
              <a:t>机械工程系</a:t>
            </a:r>
            <a:endParaRPr lang="zh-CN" altLang="en-US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1265" name="对象 1"/>
          <p:cNvGraphicFramePr/>
          <p:nvPr/>
        </p:nvGraphicFramePr>
        <p:xfrm>
          <a:off x="280988" y="862013"/>
          <a:ext cx="7112000" cy="563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" imgW="5562600" imgH="4600575" progId="Paint.Picture">
                  <p:embed/>
                </p:oleObj>
              </mc:Choice>
              <mc:Fallback>
                <p:oleObj name="" r:id="rId1" imgW="5562600" imgH="4600575" progId="Paint.Picture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0988" y="862013"/>
                        <a:ext cx="7112000" cy="56340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1681163" y="1531938"/>
            <a:ext cx="544513" cy="54451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267" name="文本框 6"/>
          <p:cNvSpPr txBox="1"/>
          <p:nvPr/>
        </p:nvSpPr>
        <p:spPr>
          <a:xfrm>
            <a:off x="650875" y="176213"/>
            <a:ext cx="2274888" cy="83026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创建突出快（特征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）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5603875" y="5105400"/>
            <a:ext cx="2355850" cy="809625"/>
          </a:xfrm>
          <a:prstGeom prst="wedgeRectCallout">
            <a:avLst>
              <a:gd name="adj1" fmla="val -95943"/>
              <a:gd name="adj2" fmla="val -720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厚度改为：</a:t>
            </a:r>
            <a:r>
              <a:rPr lang="en-US" altLang="zh-CN" sz="2400" b="1" strike="noStrike" noProof="1">
                <a:solidFill>
                  <a:schemeClr val="tx1"/>
                </a:solidFill>
              </a:rPr>
              <a:t>0.2</a:t>
            </a:r>
            <a:endParaRPr lang="en-US" altLang="zh-CN" sz="2400" b="1" strike="noStrike" noProof="1">
              <a:solidFill>
                <a:schemeClr val="tx1"/>
              </a:solidFill>
            </a:endParaRPr>
          </a:p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方向为默认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6127750" y="3598863"/>
            <a:ext cx="2489200" cy="809625"/>
          </a:xfrm>
          <a:prstGeom prst="wedgeRectCallout">
            <a:avLst>
              <a:gd name="adj1" fmla="val -107156"/>
              <a:gd name="adj2" fmla="val 242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绘制草图</a:t>
            </a:r>
            <a:r>
              <a:rPr lang="en-US" altLang="zh-CN" sz="2400" b="1" strike="noStrike" noProof="1">
                <a:solidFill>
                  <a:schemeClr val="tx1"/>
                </a:solidFill>
              </a:rPr>
              <a:t>X-Y</a:t>
            </a:r>
            <a:r>
              <a:rPr lang="zh-CN" altLang="en-US" sz="2400" b="1" strike="noStrike" noProof="1">
                <a:solidFill>
                  <a:schemeClr val="tx1"/>
                </a:solidFill>
              </a:rPr>
              <a:t>平面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8891588" y="1006475"/>
          <a:ext cx="2974975" cy="503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3" imgW="2971800" imgH="5029200" progId="Paint.Picture">
                  <p:embed/>
                </p:oleObj>
              </mc:Choice>
              <mc:Fallback>
                <p:oleObj name="" r:id="rId3" imgW="2971800" imgH="5029200" progId="Paint.Picture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91588" y="1006475"/>
                        <a:ext cx="2974975" cy="5032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文本框 8"/>
          <p:cNvSpPr txBox="1"/>
          <p:nvPr/>
        </p:nvSpPr>
        <p:spPr>
          <a:xfrm>
            <a:off x="5842000" y="3238500"/>
            <a:ext cx="2968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↑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" name=" 160"/>
          <p:cNvSpPr/>
          <p:nvPr/>
        </p:nvSpPr>
        <p:spPr>
          <a:xfrm>
            <a:off x="10279063" y="5875338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2075" tIns="46038" rIns="92075" bIns="46038" anchor="ctr"/>
          <a:p>
            <a:pPr eaLnBrk="1" hangingPunct="1"/>
            <a:r>
              <a:rPr lang="zh-CN" altLang="en-US" sz="3200" b="1" dirty="0">
                <a:solidFill>
                  <a:schemeClr val="tx1"/>
                </a:solidFill>
                <a:effectLst/>
              </a:rPr>
              <a:t>  模具设计综合实例</a:t>
            </a:r>
            <a:r>
              <a:rPr lang="en-US" altLang="zh-CN" sz="3200" b="1" dirty="0">
                <a:solidFill>
                  <a:schemeClr val="tx1"/>
                </a:solidFill>
                <a:effectLst/>
              </a:rPr>
              <a:t>2</a:t>
            </a:r>
            <a:endParaRPr lang="en-US" altLang="zh-CN" sz="3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099" name="Text Box 7"/>
          <p:cNvSpPr txBox="1"/>
          <p:nvPr/>
        </p:nvSpPr>
        <p:spPr>
          <a:xfrm>
            <a:off x="3151505" y="1756728"/>
            <a:ext cx="39814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2.1 </a:t>
            </a:r>
            <a:r>
              <a:rPr lang="zh-CN" altLang="en-US" sz="2800" b="1" dirty="0">
                <a:latin typeface="Times New Roman" panose="02020603050405020304" pitchFamily="18" charset="0"/>
              </a:rPr>
              <a:t>设计要求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100" name="Text Box 8"/>
          <p:cNvSpPr txBox="1"/>
          <p:nvPr/>
        </p:nvSpPr>
        <p:spPr>
          <a:xfrm>
            <a:off x="3151505" y="2331085"/>
            <a:ext cx="44116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 </a:t>
            </a:r>
            <a:r>
              <a:rPr lang="zh-CN" altLang="en-US" sz="2800" b="1" dirty="0">
                <a:latin typeface="Times New Roman" panose="02020603050405020304" pitchFamily="18" charset="0"/>
              </a:rPr>
              <a:t>设计步骤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101" name="Text Box 9"/>
          <p:cNvSpPr txBox="1"/>
          <p:nvPr/>
        </p:nvSpPr>
        <p:spPr>
          <a:xfrm>
            <a:off x="3143250" y="2852738"/>
            <a:ext cx="53482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2.2.1  </a:t>
            </a:r>
            <a:r>
              <a:rPr lang="zh-CN" altLang="en-US" sz="2800" b="1" dirty="0">
                <a:latin typeface="Times New Roman" panose="02020603050405020304" pitchFamily="18" charset="0"/>
              </a:rPr>
              <a:t>模具设计准备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102" name="Text Box 10"/>
          <p:cNvSpPr txBox="1"/>
          <p:nvPr/>
        </p:nvSpPr>
        <p:spPr>
          <a:xfrm>
            <a:off x="3151188" y="3284538"/>
            <a:ext cx="31892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2.2.2  </a:t>
            </a:r>
            <a:r>
              <a:rPr lang="zh-CN" altLang="en-US" sz="2800" b="1" dirty="0">
                <a:latin typeface="Times New Roman" panose="02020603050405020304" pitchFamily="18" charset="0"/>
              </a:rPr>
              <a:t>分型设计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103" name="Text Box 11"/>
          <p:cNvSpPr txBox="1"/>
          <p:nvPr/>
        </p:nvSpPr>
        <p:spPr>
          <a:xfrm>
            <a:off x="3124200" y="3789363"/>
            <a:ext cx="3994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2.2.3  </a:t>
            </a:r>
            <a:r>
              <a:rPr lang="zh-CN" altLang="en-US" sz="2800" b="1" dirty="0">
                <a:latin typeface="Times New Roman" panose="02020603050405020304" pitchFamily="18" charset="0"/>
              </a:rPr>
              <a:t>模架设计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104" name="Text Box 12"/>
          <p:cNvSpPr txBox="1"/>
          <p:nvPr/>
        </p:nvSpPr>
        <p:spPr>
          <a:xfrm>
            <a:off x="3130550" y="4249738"/>
            <a:ext cx="3743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2.2.4  </a:t>
            </a:r>
            <a:r>
              <a:rPr lang="zh-CN" altLang="en-US" sz="2800" b="1" dirty="0">
                <a:latin typeface="Times New Roman" panose="02020603050405020304" pitchFamily="18" charset="0"/>
              </a:rPr>
              <a:t>斜顶设计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105" name="Text Box 13"/>
          <p:cNvSpPr txBox="1"/>
          <p:nvPr/>
        </p:nvSpPr>
        <p:spPr>
          <a:xfrm>
            <a:off x="3144838" y="4710113"/>
            <a:ext cx="3743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2.2.5  </a:t>
            </a:r>
            <a:r>
              <a:rPr lang="zh-CN" altLang="en-US" sz="2800" b="1" dirty="0">
                <a:latin typeface="Times New Roman" panose="02020603050405020304" pitchFamily="18" charset="0"/>
              </a:rPr>
              <a:t>添加标准件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106" name="Text Box 14"/>
          <p:cNvSpPr txBox="1"/>
          <p:nvPr/>
        </p:nvSpPr>
        <p:spPr>
          <a:xfrm>
            <a:off x="3143250" y="5145088"/>
            <a:ext cx="3743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2.2.6  </a:t>
            </a:r>
            <a:r>
              <a:rPr lang="zh-CN" altLang="en-US" sz="2800" b="1" dirty="0">
                <a:latin typeface="Times New Roman" panose="02020603050405020304" pitchFamily="18" charset="0"/>
              </a:rPr>
              <a:t>浇注系统设计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107" name="Text Box 15"/>
          <p:cNvSpPr txBox="1"/>
          <p:nvPr/>
        </p:nvSpPr>
        <p:spPr>
          <a:xfrm>
            <a:off x="3146425" y="5619750"/>
            <a:ext cx="3743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2.2.7  </a:t>
            </a:r>
            <a:r>
              <a:rPr lang="zh-CN" altLang="en-US" sz="2800" b="1" dirty="0">
                <a:latin typeface="Times New Roman" panose="02020603050405020304" pitchFamily="18" charset="0"/>
              </a:rPr>
              <a:t>冷却系统设计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2450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953135"/>
          </a:xfrm>
          <a:noFill/>
          <a:ln w="9525">
            <a:noFill/>
          </a:ln>
        </p:spPr>
        <p:txBody>
          <a:bodyPr vert="horz" wrap="square" lIns="91440" tIns="45720" rIns="91440" bIns="45720" numCol="1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2.1  设计要求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xfrm>
            <a:off x="1598613" y="1227773"/>
            <a:ext cx="7772400" cy="2087562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400" b="1" dirty="0"/>
              <a:t>    </a:t>
            </a:r>
            <a:r>
              <a:rPr lang="zh-CN" altLang="en-US" sz="2400" b="1" dirty="0"/>
              <a:t>本例要求完成如图</a:t>
            </a:r>
            <a:r>
              <a:rPr lang="en-US" altLang="zh-CN" sz="2400" b="1" dirty="0"/>
              <a:t>2-1</a:t>
            </a:r>
            <a:r>
              <a:rPr lang="zh-CN" altLang="en-US" sz="2400" b="1" dirty="0"/>
              <a:t>所示的仪表盖模具设计，材料为</a:t>
            </a:r>
            <a:r>
              <a:rPr lang="en-US" altLang="zh-CN" sz="2400" b="1" dirty="0"/>
              <a:t>ABS</a:t>
            </a:r>
            <a:r>
              <a:rPr lang="zh-CN" altLang="en-US" sz="2400" b="1" dirty="0"/>
              <a:t>，一模两腔，产品的扣位采用斜顶进行内抽芯。主要设计过程包括模具设计准备工作、分型设计、加载模架及标准件、内抽芯机构设计、浇注系统和冷却系统设计。</a:t>
            </a:r>
            <a:endParaRPr lang="zh-CN" altLang="en-US" sz="2400" b="1" dirty="0"/>
          </a:p>
        </p:txBody>
      </p:sp>
      <p:pic>
        <p:nvPicPr>
          <p:cNvPr id="5124" name="Picture 4" descr="9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5413" y="3500438"/>
            <a:ext cx="4248150" cy="238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Text Box 5"/>
          <p:cNvSpPr txBox="1"/>
          <p:nvPr/>
        </p:nvSpPr>
        <p:spPr>
          <a:xfrm>
            <a:off x="5572125" y="5969000"/>
            <a:ext cx="716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2-1</a:t>
            </a:r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347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38366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  设计步骤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1919288" y="1844675"/>
            <a:ext cx="4822825" cy="4608513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</a:rPr>
              <a:t>．初始化项目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载入产品模型。单击“注塑模向导”工具栏中的“初始化项目”按钮，系统弹出“打开”对话框，选择附带光盘的</a:t>
            </a:r>
            <a:r>
              <a:rPr lang="en-US" altLang="zh-CN" sz="2000" dirty="0"/>
              <a:t>ch09/yibiaogai.prt</a:t>
            </a:r>
            <a:r>
              <a:rPr lang="zh-CN" altLang="en-US" sz="2000" dirty="0"/>
              <a:t>文件，单击“</a:t>
            </a:r>
            <a:r>
              <a:rPr lang="en-US" altLang="zh-CN" sz="2000" dirty="0"/>
              <a:t>ok”</a:t>
            </a:r>
            <a:r>
              <a:rPr lang="zh-CN" altLang="en-US" sz="2000" dirty="0"/>
              <a:t>按钮，弹出如图</a:t>
            </a:r>
            <a:r>
              <a:rPr lang="en-US" altLang="zh-CN" sz="2000" dirty="0"/>
              <a:t>2-2</a:t>
            </a:r>
            <a:r>
              <a:rPr lang="zh-CN" altLang="en-US" sz="2000" dirty="0"/>
              <a:t>所示的“初始化项目”对话框。确定对话框中的“投影单位”为毫米，选择“部件材料”为</a:t>
            </a:r>
            <a:r>
              <a:rPr lang="en-US" altLang="zh-CN" sz="2000" dirty="0"/>
              <a:t>ABS</a:t>
            </a:r>
            <a:r>
              <a:rPr lang="zh-CN" altLang="en-US" sz="2000" dirty="0"/>
              <a:t>，相应的材料的收缩率为</a:t>
            </a:r>
            <a:r>
              <a:rPr lang="en-US" altLang="zh-CN" sz="2000" dirty="0"/>
              <a:t>1.006</a:t>
            </a:r>
            <a:r>
              <a:rPr lang="zh-CN" altLang="en-US" sz="2000" dirty="0"/>
              <a:t>，单击“确定”按钮，完成产品模型的加载。</a:t>
            </a:r>
            <a:endParaRPr lang="zh-CN" altLang="en-US" sz="2000" dirty="0"/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2279650" y="1052513"/>
            <a:ext cx="326072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2.2.1  模具设计准备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149" name="Rectangle 6"/>
          <p:cNvSpPr/>
          <p:nvPr/>
        </p:nvSpPr>
        <p:spPr>
          <a:xfrm>
            <a:off x="1524000" y="192087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6150" name="Object 5"/>
          <p:cNvGraphicFramePr>
            <a:graphicFrameLocks noChangeAspect="1"/>
          </p:cNvGraphicFramePr>
          <p:nvPr/>
        </p:nvGraphicFramePr>
        <p:xfrm>
          <a:off x="6672263" y="2565400"/>
          <a:ext cx="363537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3893185" imgH="3420745" progId="Word.Picture.8">
                  <p:embed/>
                </p:oleObj>
              </mc:Choice>
              <mc:Fallback>
                <p:oleObj name="" r:id="rId1" imgW="3893185" imgH="342074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rcRect l="7352" t="8517" r="7465" b="10249"/>
                      <a:stretch>
                        <a:fillRect/>
                      </a:stretch>
                    </p:blipFill>
                    <p:spPr>
                      <a:xfrm>
                        <a:off x="6672263" y="2565400"/>
                        <a:ext cx="3635375" cy="3025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/>
          <p:cNvSpPr txBox="1"/>
          <p:nvPr/>
        </p:nvSpPr>
        <p:spPr>
          <a:xfrm>
            <a:off x="7319963" y="5638800"/>
            <a:ext cx="2426335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000" dirty="0">
                <a:latin typeface="Times New Roman" panose="02020603050405020304" pitchFamily="18" charset="0"/>
              </a:rPr>
              <a:t>图</a:t>
            </a:r>
            <a:r>
              <a:rPr lang="en-US" altLang="zh-CN" sz="2000" dirty="0">
                <a:latin typeface="Times New Roman" panose="02020603050405020304" pitchFamily="18" charset="0"/>
              </a:rPr>
              <a:t>2-2  </a:t>
            </a:r>
            <a:r>
              <a:rPr lang="zh-CN" altLang="en-US" sz="2000" dirty="0">
                <a:latin typeface="Times New Roman" panose="02020603050405020304" pitchFamily="18" charset="0"/>
              </a:rPr>
              <a:t>载入产品模型</a:t>
            </a:r>
            <a:endParaRPr lang="zh-CN" altLang="en-US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44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algn="just"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</a:rPr>
              <a:t>．定义模具坐标系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由于当前坐标系的</a:t>
            </a:r>
            <a:r>
              <a:rPr lang="en-US" altLang="zh-CN" sz="2000" dirty="0"/>
              <a:t>X-Y</a:t>
            </a:r>
            <a:r>
              <a:rPr lang="zh-CN" altLang="en-US" sz="2000" dirty="0"/>
              <a:t>面位于产品底面</a:t>
            </a:r>
            <a:r>
              <a:rPr lang="en-US" altLang="zh-CN" sz="2000" dirty="0"/>
              <a:t>(</a:t>
            </a:r>
            <a:r>
              <a:rPr lang="zh-CN" altLang="en-US" sz="2000" dirty="0"/>
              <a:t>分型面</a:t>
            </a:r>
            <a:r>
              <a:rPr lang="en-US" altLang="zh-CN" sz="2000" dirty="0"/>
              <a:t>)</a:t>
            </a:r>
            <a:r>
              <a:rPr lang="zh-CN" altLang="en-US" sz="2000" dirty="0"/>
              <a:t>，且</a:t>
            </a:r>
            <a:r>
              <a:rPr lang="en-US" altLang="zh-CN" sz="2000" dirty="0"/>
              <a:t>+ZC</a:t>
            </a:r>
            <a:r>
              <a:rPr lang="zh-CN" altLang="en-US" sz="2000" dirty="0"/>
              <a:t>指向顶出方向，因此选择该对话框的“当前</a:t>
            </a:r>
            <a:r>
              <a:rPr lang="en-US" altLang="zh-CN" sz="2000" dirty="0"/>
              <a:t>WCS”</a:t>
            </a:r>
            <a:r>
              <a:rPr lang="zh-CN" altLang="en-US" sz="2000" dirty="0"/>
              <a:t>即可</a:t>
            </a:r>
            <a:r>
              <a:rPr lang="zh-CN" altLang="en-US" sz="2400" dirty="0"/>
              <a:t> </a:t>
            </a:r>
            <a:endParaRPr lang="zh-CN" altLang="en-US" sz="2400" dirty="0"/>
          </a:p>
        </p:txBody>
      </p:sp>
      <p:sp>
        <p:nvSpPr>
          <p:cNvPr id="7172" name="Rectangle 5"/>
          <p:cNvSpPr/>
          <p:nvPr/>
        </p:nvSpPr>
        <p:spPr>
          <a:xfrm>
            <a:off x="1524000" y="2687638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2711450" y="3644900"/>
          <a:ext cx="6697663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5501640" imgH="2366010" progId="Word.Picture.8">
                  <p:embed/>
                </p:oleObj>
              </mc:Choice>
              <mc:Fallback>
                <p:oleObj name="" r:id="rId1" imgW="5501640" imgH="2366010" progId="Word.Picture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rcRect l="13675" t="21552" r="14211" b="31871"/>
                      <a:stretch>
                        <a:fillRect/>
                      </a:stretch>
                    </p:blipFill>
                    <p:spPr>
                      <a:xfrm>
                        <a:off x="2711450" y="3644900"/>
                        <a:ext cx="6697663" cy="18875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/>
          <p:nvPr/>
        </p:nvSpPr>
        <p:spPr>
          <a:xfrm>
            <a:off x="4656138" y="5638800"/>
            <a:ext cx="2680335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000" dirty="0">
                <a:latin typeface="Times New Roman" panose="02020603050405020304" pitchFamily="18" charset="0"/>
              </a:rPr>
              <a:t>图</a:t>
            </a:r>
            <a:r>
              <a:rPr lang="en-US" altLang="zh-CN" sz="2000" dirty="0">
                <a:latin typeface="Times New Roman" panose="02020603050405020304" pitchFamily="18" charset="0"/>
              </a:rPr>
              <a:t>2-3  </a:t>
            </a:r>
            <a:r>
              <a:rPr lang="zh-CN" altLang="en-US" sz="2000" dirty="0">
                <a:latin typeface="Times New Roman" panose="02020603050405020304" pitchFamily="18" charset="0"/>
              </a:rPr>
              <a:t>定义模具坐标系</a:t>
            </a:r>
            <a:endParaRPr lang="zh-CN" altLang="en-US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3"/>
          <p:cNvSpPr>
            <a:spLocks noGrp="1"/>
          </p:cNvSpPr>
          <p:nvPr>
            <p:ph idx="1"/>
          </p:nvPr>
        </p:nvSpPr>
        <p:spPr>
          <a:xfrm>
            <a:off x="2279650" y="981075"/>
            <a:ext cx="7772400" cy="2447925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</a:rPr>
              <a:t>．定义工件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单击“注塑模向导”工具栏中的“工件”按钮，弹出“工件”对话框。选择“工件方法”为“用户定义的块”；然后在“尺寸”分组的“极限”区域设置：“开始”的距离为</a:t>
            </a:r>
            <a:r>
              <a:rPr lang="en-US" altLang="zh-CN" sz="2000" dirty="0"/>
              <a:t>-25</a:t>
            </a:r>
            <a:r>
              <a:rPr lang="zh-CN" altLang="en-US" sz="2000" dirty="0"/>
              <a:t>，“结束”的距离为</a:t>
            </a:r>
            <a:r>
              <a:rPr lang="en-US" altLang="zh-CN" sz="2000" dirty="0"/>
              <a:t>50</a:t>
            </a:r>
            <a:r>
              <a:rPr lang="zh-CN" altLang="en-US" sz="2000" dirty="0"/>
              <a:t>。单击“确定”按钮，生成工件，如图</a:t>
            </a:r>
            <a:r>
              <a:rPr lang="en-US" altLang="zh-CN" sz="2000" dirty="0"/>
              <a:t>2-4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  <p:pic>
        <p:nvPicPr>
          <p:cNvPr id="8195" name="Picture 4" descr="9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5775" y="3357563"/>
            <a:ext cx="3671888" cy="2792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 Box 5"/>
          <p:cNvSpPr txBox="1"/>
          <p:nvPr/>
        </p:nvSpPr>
        <p:spPr>
          <a:xfrm>
            <a:off x="5159375" y="6165850"/>
            <a:ext cx="18021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2-4  </a:t>
            </a:r>
            <a:r>
              <a:rPr lang="zh-CN" altLang="en-US" dirty="0">
                <a:latin typeface="Times New Roman" panose="02020603050405020304" pitchFamily="18" charset="0"/>
              </a:rPr>
              <a:t>定义工件 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3"/>
          <p:cNvSpPr>
            <a:spLocks noGrp="1"/>
          </p:cNvSpPr>
          <p:nvPr>
            <p:ph idx="1"/>
          </p:nvPr>
        </p:nvSpPr>
        <p:spPr>
          <a:xfrm>
            <a:off x="2208213" y="404813"/>
            <a:ext cx="7772400" cy="800100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．型腔布局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/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9220" name="Picture 5" descr="9-5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989138"/>
            <a:ext cx="3600450" cy="2195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Text Box 6"/>
          <p:cNvSpPr txBox="1"/>
          <p:nvPr/>
        </p:nvSpPr>
        <p:spPr>
          <a:xfrm>
            <a:off x="7018338" y="4183063"/>
            <a:ext cx="1854835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000" dirty="0">
                <a:latin typeface="Times New Roman" panose="02020603050405020304" pitchFamily="18" charset="0"/>
              </a:rPr>
              <a:t>图</a:t>
            </a:r>
            <a:r>
              <a:rPr lang="en-US" altLang="zh-CN" sz="2000" dirty="0">
                <a:latin typeface="Times New Roman" panose="02020603050405020304" pitchFamily="18" charset="0"/>
              </a:rPr>
              <a:t>2-6 </a:t>
            </a:r>
            <a:r>
              <a:rPr lang="zh-CN" altLang="en-US" sz="2000" dirty="0">
                <a:latin typeface="Times New Roman" panose="02020603050405020304" pitchFamily="18" charset="0"/>
              </a:rPr>
              <a:t>插入腔体</a:t>
            </a:r>
            <a:endParaRPr lang="zh-CN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93379" y="1268318"/>
            <a:ext cx="4700905" cy="4184015"/>
            <a:chOff x="3703" y="1998"/>
            <a:chExt cx="5580" cy="5070"/>
          </a:xfrm>
        </p:grpSpPr>
        <p:pic>
          <p:nvPicPr>
            <p:cNvPr id="9219" name="Picture 4" descr="Snap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3" y="1998"/>
              <a:ext cx="5580" cy="50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5264" y="6579"/>
              <a:ext cx="3343" cy="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zh-CN" altLang="en-US" sz="1200"/>
                <a:t>图</a:t>
              </a:r>
              <a:r>
                <a:rPr lang="en-US" altLang="zh-CN" sz="1200"/>
                <a:t>2-5  </a:t>
              </a:r>
              <a:r>
                <a:rPr lang="zh-CN" altLang="en-US" sz="1200"/>
                <a:t>型腔布局</a:t>
              </a:r>
              <a:endParaRPr lang="zh-CN" altLang="en-US" sz="1200"/>
            </a:p>
          </p:txBody>
        </p:sp>
      </p:grpSp>
    </p:spTree>
  </p:cSld>
  <p:clrMapOvr>
    <a:masterClrMapping/>
  </p:clrMapOvr>
  <p:transition spd="slow">
    <p:randomBar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7570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2.2.2  分型设计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xfrm>
            <a:off x="2208213" y="1268413"/>
            <a:ext cx="7772400" cy="1008062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．设计区域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400" dirty="0"/>
              <a:t>     其操作步骤如图</a:t>
            </a:r>
            <a:r>
              <a:rPr lang="en-US" altLang="zh-CN" sz="2400" dirty="0"/>
              <a:t>2-7</a:t>
            </a:r>
            <a:r>
              <a:rPr lang="zh-CN" altLang="en-US" sz="2400" dirty="0"/>
              <a:t>所示。</a:t>
            </a:r>
            <a:endParaRPr lang="zh-CN" altLang="en-US" sz="2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6196330" y="765175"/>
            <a:ext cx="4471670" cy="5759450"/>
            <a:chOff x="9758" y="1205"/>
            <a:chExt cx="7042" cy="9070"/>
          </a:xfrm>
        </p:grpSpPr>
        <p:pic>
          <p:nvPicPr>
            <p:cNvPr id="10244" name="Picture 4" descr="Snap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58" y="1205"/>
              <a:ext cx="7042" cy="90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1963" y="9618"/>
              <a:ext cx="2797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2-7  </a:t>
              </a:r>
              <a:r>
                <a:rPr lang="zh-CN" altLang="en-US"/>
                <a:t>定义区域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24000" y="4005580"/>
            <a:ext cx="4667250" cy="2626360"/>
            <a:chOff x="2400" y="6308"/>
            <a:chExt cx="7350" cy="4136"/>
          </a:xfrm>
        </p:grpSpPr>
        <p:pic>
          <p:nvPicPr>
            <p:cNvPr id="10245" name="Picture 5" descr="Snap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" y="6308"/>
              <a:ext cx="7350" cy="39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4289" y="9864"/>
              <a:ext cx="4271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2- 8  </a:t>
              </a:r>
              <a:r>
                <a:rPr lang="zh-CN" altLang="en-US"/>
                <a:t>完成定义区域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3"/>
          <p:cNvSpPr>
            <a:spLocks noGrp="1"/>
          </p:cNvSpPr>
          <p:nvPr>
            <p:ph idx="1"/>
          </p:nvPr>
        </p:nvSpPr>
        <p:spPr>
          <a:xfrm>
            <a:off x="2279650" y="476250"/>
            <a:ext cx="7772400" cy="584200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．抽取区域和分型线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dirty="0"/>
          </a:p>
        </p:txBody>
      </p:sp>
      <p:sp>
        <p:nvSpPr>
          <p:cNvPr id="11268" name="Text Box 5"/>
          <p:cNvSpPr txBox="1"/>
          <p:nvPr/>
        </p:nvSpPr>
        <p:spPr>
          <a:xfrm>
            <a:off x="2619375" y="1196975"/>
            <a:ext cx="7580313" cy="1691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2000" dirty="0">
                <a:latin typeface="Times New Roman" panose="02020603050405020304" pitchFamily="18" charset="0"/>
              </a:rPr>
              <a:t>在“模具分型工具”工具条中单击“定义区域”按钮，系统弹出如图</a:t>
            </a:r>
            <a:r>
              <a:rPr lang="en-US" altLang="zh-CN" sz="2000" dirty="0">
                <a:latin typeface="Times New Roman" panose="02020603050405020304" pitchFamily="18" charset="0"/>
              </a:rPr>
              <a:t>2-9</a:t>
            </a:r>
            <a:r>
              <a:rPr lang="zh-CN" altLang="en-US" sz="2000" dirty="0">
                <a:latin typeface="Times New Roman" panose="02020603050405020304" pitchFamily="18" charset="0"/>
              </a:rPr>
              <a:t>所示的“定义区域”对话框。在“设置”分组中选中“创建区域”和“创建分型线”两个复选按钮，完成型腔区域、型芯区域及分型线的创建。</a:t>
            </a:r>
            <a:endParaRPr lang="zh-CN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00600" y="2637155"/>
            <a:ext cx="4177030" cy="3684270"/>
            <a:chOff x="7560" y="4153"/>
            <a:chExt cx="6578" cy="5802"/>
          </a:xfrm>
        </p:grpSpPr>
        <p:pic>
          <p:nvPicPr>
            <p:cNvPr id="11267" name="Picture 4" descr="Snap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60" y="4153"/>
              <a:ext cx="6578" cy="5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9196" y="9375"/>
              <a:ext cx="4515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2-9  </a:t>
              </a:r>
              <a:r>
                <a:rPr lang="zh-CN" altLang="en-US"/>
                <a:t>抽取区域和分型线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3"/>
          <p:cNvSpPr>
            <a:spLocks noGrp="1"/>
          </p:cNvSpPr>
          <p:nvPr>
            <p:ph idx="1"/>
          </p:nvPr>
        </p:nvSpPr>
        <p:spPr>
          <a:xfrm>
            <a:off x="2208213" y="620713"/>
            <a:ext cx="7772400" cy="1728787"/>
          </a:xfrm>
        </p:spPr>
        <p:txBody>
          <a:bodyPr vert="horz" wrap="square" lIns="91440" tIns="45720" rIns="91440" bIns="45720" anchor="t">
            <a:normAutofit fontScale="90000" lnSpcReduction="20000"/>
          </a:bodyPr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3</a:t>
            </a:r>
            <a:r>
              <a:rPr lang="zh-CN" altLang="en-US" sz="2000" dirty="0">
                <a:solidFill>
                  <a:srgbClr val="FF0000"/>
                </a:solidFill>
              </a:rPr>
              <a:t>．创建曲面补片</a:t>
            </a:r>
            <a:endParaRPr lang="zh-CN" altLang="en-US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在“模具分型工具”工具条中单击“曲面补片”按钮，系统弹出“边缘修补”对话框；在“边缘修补”对话框“环选择”分组中选择“体”类型，然后选择产品体，单击“确定”按钮，零件上的破孔自动修补完成。修补完成后的模型如图</a:t>
            </a:r>
            <a:r>
              <a:rPr lang="en-US" altLang="zh-CN" sz="2000" dirty="0"/>
              <a:t>2-10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  <p:grpSp>
        <p:nvGrpSpPr>
          <p:cNvPr id="3" name="组合 2"/>
          <p:cNvGrpSpPr/>
          <p:nvPr/>
        </p:nvGrpSpPr>
        <p:grpSpPr>
          <a:xfrm>
            <a:off x="3945255" y="2708275"/>
            <a:ext cx="5039360" cy="3663950"/>
            <a:chOff x="6213" y="4265"/>
            <a:chExt cx="7936" cy="5770"/>
          </a:xfrm>
        </p:grpSpPr>
        <p:pic>
          <p:nvPicPr>
            <p:cNvPr id="12291" name="Picture 4" descr="Snap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13" y="4265"/>
              <a:ext cx="7937" cy="57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421" y="945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2-10  </a:t>
              </a:r>
              <a:r>
                <a:rPr lang="zh-CN" altLang="en-US"/>
                <a:t>模型修补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3"/>
          <p:cNvSpPr>
            <a:spLocks noGrp="1"/>
          </p:cNvSpPr>
          <p:nvPr>
            <p:ph idx="1"/>
          </p:nvPr>
        </p:nvSpPr>
        <p:spPr>
          <a:xfrm>
            <a:off x="2208213" y="476250"/>
            <a:ext cx="8134350" cy="1447800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．创建分型面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000" dirty="0"/>
              <a:t>    首先创建过渡对象，然后采用有届平面方式创建分型面。</a:t>
            </a:r>
            <a:endParaRPr lang="zh-CN" altLang="en-US" sz="2000" dirty="0"/>
          </a:p>
        </p:txBody>
      </p:sp>
      <p:sp>
        <p:nvSpPr>
          <p:cNvPr id="13317" name="AutoShape 7"/>
          <p:cNvSpPr/>
          <p:nvPr/>
        </p:nvSpPr>
        <p:spPr>
          <a:xfrm>
            <a:off x="5808663" y="4437063"/>
            <a:ext cx="215900" cy="792162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24000" y="2352675"/>
            <a:ext cx="4257040" cy="3244850"/>
            <a:chOff x="2400" y="3705"/>
            <a:chExt cx="6704" cy="5110"/>
          </a:xfrm>
        </p:grpSpPr>
        <p:pic>
          <p:nvPicPr>
            <p:cNvPr id="13315" name="Picture 4" descr="Snap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00" y="3705"/>
              <a:ext cx="6705" cy="45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3314" y="823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2-12  </a:t>
              </a:r>
              <a:r>
                <a:rPr lang="zh-CN" altLang="en-US"/>
                <a:t>创建过渡对象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57900" y="2205355"/>
            <a:ext cx="4437380" cy="3693795"/>
            <a:chOff x="9540" y="3473"/>
            <a:chExt cx="6988" cy="5817"/>
          </a:xfrm>
        </p:grpSpPr>
        <p:pic>
          <p:nvPicPr>
            <p:cNvPr id="13316" name="Picture 5" descr="Snap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0" y="3473"/>
              <a:ext cx="6988" cy="58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9910" y="8710"/>
              <a:ext cx="6247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2-13  </a:t>
              </a:r>
              <a:r>
                <a:rPr lang="zh-CN" altLang="en-US"/>
                <a:t>有界平面方式创建分型面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2289" name="对象 1"/>
          <p:cNvGraphicFramePr/>
          <p:nvPr/>
        </p:nvGraphicFramePr>
        <p:xfrm>
          <a:off x="3779838" y="496888"/>
          <a:ext cx="6521450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1" imgW="4629150" imgH="4152900" progId="Paint.Picture">
                  <p:embed/>
                </p:oleObj>
              </mc:Choice>
              <mc:Fallback>
                <p:oleObj name="" r:id="rId1" imgW="4629150" imgH="4152900" progId="Paint.Picture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79838" y="496888"/>
                        <a:ext cx="6521450" cy="5527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文本框 6"/>
          <p:cNvSpPr txBox="1"/>
          <p:nvPr/>
        </p:nvSpPr>
        <p:spPr>
          <a:xfrm>
            <a:off x="650875" y="176213"/>
            <a:ext cx="22748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绘制特征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草图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1784350" y="3735388"/>
            <a:ext cx="2489200" cy="809625"/>
          </a:xfrm>
          <a:prstGeom prst="wedgeRectCallout">
            <a:avLst>
              <a:gd name="adj1" fmla="val 136505"/>
              <a:gd name="adj2" fmla="val 280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底边与</a:t>
            </a:r>
            <a:r>
              <a:rPr lang="en-US" altLang="zh-CN" sz="2400" b="1" strike="noStrike" noProof="1">
                <a:solidFill>
                  <a:schemeClr val="tx1"/>
                </a:solidFill>
              </a:rPr>
              <a:t>X</a:t>
            </a:r>
            <a:r>
              <a:rPr lang="zh-CN" altLang="en-US" sz="2400" b="1" strike="noStrike" noProof="1">
                <a:solidFill>
                  <a:schemeClr val="tx1"/>
                </a:solidFill>
              </a:rPr>
              <a:t>轴共线（约束）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3"/>
          <p:cNvSpPr>
            <a:spLocks noGrp="1"/>
          </p:cNvSpPr>
          <p:nvPr>
            <p:ph idx="1"/>
          </p:nvPr>
        </p:nvSpPr>
        <p:spPr>
          <a:xfrm>
            <a:off x="2208213" y="404813"/>
            <a:ext cx="7772400" cy="727075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</a:rPr>
              <a:t>．创建型芯和型腔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3872230" y="1125855"/>
            <a:ext cx="4930140" cy="4679950"/>
            <a:chOff x="6098" y="1773"/>
            <a:chExt cx="7764" cy="7370"/>
          </a:xfrm>
        </p:grpSpPr>
        <p:pic>
          <p:nvPicPr>
            <p:cNvPr id="14339" name="Picture 4" descr="Snap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98" y="1773"/>
              <a:ext cx="7765" cy="73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148" y="828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2-14  </a:t>
              </a:r>
              <a:r>
                <a:rPr lang="zh-CN" altLang="en-US"/>
                <a:t>创建型芯和型腔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2690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09800" y="609600"/>
            <a:ext cx="7772400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2.2.3  添加模架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xfrm>
            <a:off x="2208213" y="1196975"/>
            <a:ext cx="7772400" cy="1008063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   </a:t>
            </a:r>
            <a:r>
              <a:rPr lang="zh-CN" altLang="en-US" sz="2000" dirty="0"/>
              <a:t>本实例选用</a:t>
            </a:r>
            <a:r>
              <a:rPr lang="en-US" altLang="zh-CN" sz="2000" dirty="0"/>
              <a:t>DME</a:t>
            </a:r>
            <a:r>
              <a:rPr lang="zh-CN" altLang="en-US" sz="2000" dirty="0"/>
              <a:t>公司的</a:t>
            </a:r>
            <a:r>
              <a:rPr lang="en-US" altLang="zh-CN" sz="2000" dirty="0"/>
              <a:t>2A</a:t>
            </a:r>
            <a:r>
              <a:rPr lang="zh-CN" altLang="en-US" sz="2000" dirty="0"/>
              <a:t>型模架，设计步骤如图</a:t>
            </a:r>
            <a:r>
              <a:rPr lang="en-US" altLang="zh-CN" sz="2000" dirty="0"/>
              <a:t>2-15</a:t>
            </a:r>
            <a:r>
              <a:rPr lang="zh-CN" altLang="en-US" sz="2000" dirty="0"/>
              <a:t>所示。设置模架参数为：</a:t>
            </a:r>
            <a:r>
              <a:rPr lang="en-US" altLang="zh-CN" sz="2000" dirty="0"/>
              <a:t>AP_h=56</a:t>
            </a:r>
            <a:r>
              <a:rPr lang="zh-CN" altLang="en-US" sz="2000" dirty="0"/>
              <a:t>，</a:t>
            </a:r>
            <a:r>
              <a:rPr lang="en-US" altLang="zh-CN" sz="2000" dirty="0"/>
              <a:t>BP_h=36</a:t>
            </a:r>
            <a:r>
              <a:rPr lang="zh-CN" altLang="en-US" sz="2000" dirty="0"/>
              <a:t>，</a:t>
            </a:r>
            <a:r>
              <a:rPr lang="en-US" altLang="zh-CN" sz="2000" dirty="0"/>
              <a:t>CP_h=75</a:t>
            </a:r>
            <a:r>
              <a:rPr lang="zh-CN" altLang="en-US" sz="2000" dirty="0"/>
              <a:t>。</a:t>
            </a:r>
            <a:endParaRPr lang="zh-CN" altLang="en-US" sz="2000" dirty="0"/>
          </a:p>
          <a:p>
            <a:pPr eaLnBrk="1" hangingPunct="1">
              <a:lnSpc>
                <a:spcPct val="80000"/>
              </a:lnSpc>
              <a:buNone/>
            </a:pPr>
            <a:endParaRPr lang="en-US" altLang="zh-CN" sz="2400" dirty="0"/>
          </a:p>
        </p:txBody>
      </p:sp>
      <p:sp>
        <p:nvSpPr>
          <p:cNvPr id="15364" name="Rectangle 5"/>
          <p:cNvSpPr/>
          <p:nvPr/>
        </p:nvSpPr>
        <p:spPr>
          <a:xfrm>
            <a:off x="1524000" y="1644650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/>
        </p:nvGraphicFramePr>
        <p:xfrm>
          <a:off x="2640013" y="2105025"/>
          <a:ext cx="3171825" cy="465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536565" imgH="7947025" progId="Word.Picture.8">
                  <p:embed/>
                </p:oleObj>
              </mc:Choice>
              <mc:Fallback>
                <p:oleObj name="" r:id="rId1" imgW="5536565" imgH="794702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rcRect l="27876" t="15808" r="28505" b="40056"/>
                      <a:stretch>
                        <a:fillRect/>
                      </a:stretch>
                    </p:blipFill>
                    <p:spPr>
                      <a:xfrm>
                        <a:off x="2640013" y="2105025"/>
                        <a:ext cx="3171825" cy="46529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6" descr="9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63" y="3141663"/>
            <a:ext cx="3816350" cy="319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Text Box 7"/>
          <p:cNvSpPr txBox="1"/>
          <p:nvPr/>
        </p:nvSpPr>
        <p:spPr>
          <a:xfrm>
            <a:off x="3771900" y="6518275"/>
            <a:ext cx="9829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</a:rPr>
              <a:t>－</a:t>
            </a:r>
            <a:r>
              <a:rPr lang="en-US" altLang="zh-CN" dirty="0">
                <a:latin typeface="Times New Roman" panose="02020603050405020304" pitchFamily="18" charset="0"/>
              </a:rPr>
              <a:t>15</a:t>
            </a:r>
            <a:endParaRPr lang="en-US" altLang="zh-CN" dirty="0">
              <a:latin typeface="Times New Roman" panose="02020603050405020304" pitchFamily="18" charset="0"/>
            </a:endParaRPr>
          </a:p>
        </p:txBody>
      </p:sp>
      <p:sp>
        <p:nvSpPr>
          <p:cNvPr id="15368" name="AutoShape 8"/>
          <p:cNvSpPr/>
          <p:nvPr/>
        </p:nvSpPr>
        <p:spPr>
          <a:xfrm>
            <a:off x="5808663" y="4149725"/>
            <a:ext cx="287337" cy="863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371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2.2.4  斜顶设计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2208213" y="1557338"/>
            <a:ext cx="7772400" cy="942975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．隐藏模架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         </a:t>
            </a:r>
            <a:r>
              <a:rPr lang="zh-CN" altLang="en-US" sz="2400" b="1" dirty="0"/>
              <a:t>显示产品倒扣位。</a:t>
            </a:r>
            <a:endParaRPr lang="zh-CN" altLang="en-US" sz="2400" b="1" dirty="0"/>
          </a:p>
        </p:txBody>
      </p:sp>
      <p:sp>
        <p:nvSpPr>
          <p:cNvPr id="16388" name="Rectangle 5"/>
          <p:cNvSpPr/>
          <p:nvPr/>
        </p:nvSpPr>
        <p:spPr>
          <a:xfrm>
            <a:off x="1524000" y="2439988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389" name="Object 4"/>
          <p:cNvGraphicFramePr>
            <a:graphicFrameLocks noChangeAspect="1"/>
          </p:cNvGraphicFramePr>
          <p:nvPr/>
        </p:nvGraphicFramePr>
        <p:xfrm>
          <a:off x="4008438" y="2708275"/>
          <a:ext cx="4176712" cy="317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7767320" imgH="5908040" progId="Word.Picture.8">
                  <p:embed/>
                </p:oleObj>
              </mc:Choice>
              <mc:Fallback>
                <p:oleObj name="" r:id="rId1" imgW="7767320" imgH="5908040" progId="Word.Picture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rcRect l="29097" t="22952" r="43718" b="49911"/>
                      <a:stretch>
                        <a:fillRect/>
                      </a:stretch>
                    </p:blipFill>
                    <p:spPr>
                      <a:xfrm>
                        <a:off x="4008438" y="2708275"/>
                        <a:ext cx="4176712" cy="31797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/>
          <p:nvPr/>
        </p:nvSpPr>
        <p:spPr>
          <a:xfrm>
            <a:off x="5643563" y="6042025"/>
            <a:ext cx="9829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</a:rPr>
              <a:t>－</a:t>
            </a:r>
            <a:r>
              <a:rPr lang="en-US" altLang="zh-CN" dirty="0">
                <a:latin typeface="Times New Roman" panose="02020603050405020304" pitchFamily="18" charset="0"/>
              </a:rPr>
              <a:t>19</a:t>
            </a:r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3"/>
          <p:cNvSpPr>
            <a:spLocks noGrp="1"/>
          </p:cNvSpPr>
          <p:nvPr>
            <p:ph idx="1"/>
          </p:nvPr>
        </p:nvSpPr>
        <p:spPr>
          <a:xfrm>
            <a:off x="2135188" y="476250"/>
            <a:ext cx="7772400" cy="655638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．定义斜顶放置的坐标系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/>
            <a:endParaRPr lang="en-US" altLang="zh-CN" dirty="0"/>
          </a:p>
        </p:txBody>
      </p:sp>
      <p:sp>
        <p:nvSpPr>
          <p:cNvPr id="17412" name="Text Box 5"/>
          <p:cNvSpPr txBox="1"/>
          <p:nvPr/>
        </p:nvSpPr>
        <p:spPr>
          <a:xfrm>
            <a:off x="2547938" y="1268413"/>
            <a:ext cx="7364412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</a:rPr>
              <a:t>按照斜顶坐标系的设置要求，通过坐标系的移动、旋转命令来定义斜顶坐标系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92630" y="2781300"/>
            <a:ext cx="8769350" cy="2754630"/>
            <a:chOff x="3138" y="4380"/>
            <a:chExt cx="13810" cy="4338"/>
          </a:xfrm>
        </p:grpSpPr>
        <p:pic>
          <p:nvPicPr>
            <p:cNvPr id="17411" name="Picture 4" descr="Snap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138" y="4380"/>
              <a:ext cx="13322" cy="43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5564" y="813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2-20 </a:t>
              </a:r>
              <a:r>
                <a:rPr lang="zh-CN" altLang="en-US"/>
                <a:t>移动坐标系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766" y="813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2-21  </a:t>
              </a:r>
              <a:r>
                <a:rPr lang="zh-CN" altLang="en-US"/>
                <a:t>旋转坐标系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2208213" y="549275"/>
            <a:ext cx="7772400" cy="439738"/>
          </a:xfrm>
        </p:spPr>
        <p:txBody>
          <a:bodyPr vert="horz" wrap="square" lIns="91440" tIns="45720" rIns="91440" bIns="45720" anchor="t">
            <a:normAutofit lnSpcReduction="20000"/>
          </a:bodyPr>
          <a:p>
            <a:pPr algn="just" eaLnBrk="1" hangingPunct="1">
              <a:lnSpc>
                <a:spcPct val="8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</a:rPr>
              <a:t>．定义斜顶的类型和参数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CN" sz="2800" dirty="0"/>
          </a:p>
        </p:txBody>
      </p:sp>
      <p:grpSp>
        <p:nvGrpSpPr>
          <p:cNvPr id="4" name="组合 3"/>
          <p:cNvGrpSpPr/>
          <p:nvPr/>
        </p:nvGrpSpPr>
        <p:grpSpPr>
          <a:xfrm>
            <a:off x="1919605" y="1196975"/>
            <a:ext cx="8841740" cy="4751705"/>
            <a:chOff x="3023" y="1885"/>
            <a:chExt cx="13924" cy="7483"/>
          </a:xfrm>
        </p:grpSpPr>
        <p:pic>
          <p:nvPicPr>
            <p:cNvPr id="18435" name="Picture 4" descr="Snap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23" y="1885"/>
              <a:ext cx="7052" cy="74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6" name="Picture 5" descr="Snap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8" y="5083"/>
              <a:ext cx="5500" cy="42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37" name="AutoShape 6"/>
            <p:cNvSpPr/>
            <p:nvPr/>
          </p:nvSpPr>
          <p:spPr>
            <a:xfrm>
              <a:off x="10280" y="6420"/>
              <a:ext cx="793" cy="90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651" y="878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/>
                <a:t>2-22  </a:t>
              </a:r>
              <a:r>
                <a:rPr lang="zh-CN" altLang="en-US"/>
                <a:t>设置斜顶参数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765" y="878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23  </a:t>
              </a:r>
              <a:r>
                <a:rPr lang="zh-CN" altLang="en-US"/>
                <a:t>加载斜顶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2208213" y="476250"/>
            <a:ext cx="7772400" cy="584200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．修剪斜顶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9461" name="AutoShape 6"/>
          <p:cNvSpPr/>
          <p:nvPr/>
        </p:nvSpPr>
        <p:spPr>
          <a:xfrm>
            <a:off x="6788150" y="3284538"/>
            <a:ext cx="503238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88255" y="260350"/>
            <a:ext cx="3752850" cy="2981325"/>
            <a:chOff x="8013" y="410"/>
            <a:chExt cx="5910" cy="4695"/>
          </a:xfrm>
        </p:grpSpPr>
        <p:pic>
          <p:nvPicPr>
            <p:cNvPr id="19459" name="Picture 4" descr="Snap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013" y="410"/>
              <a:ext cx="5910" cy="46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740" y="452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24  </a:t>
              </a:r>
              <a:r>
                <a:rPr lang="zh-CN" altLang="en-US"/>
                <a:t>修建斜顶</a:t>
              </a:r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24655" y="3773805"/>
            <a:ext cx="5543550" cy="2952750"/>
            <a:chOff x="6653" y="5943"/>
            <a:chExt cx="8730" cy="4650"/>
          </a:xfrm>
        </p:grpSpPr>
        <p:pic>
          <p:nvPicPr>
            <p:cNvPr id="19460" name="Picture 5" descr="Snap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3" y="5943"/>
              <a:ext cx="8730" cy="46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8740" y="10013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25  </a:t>
              </a:r>
              <a:r>
                <a:rPr lang="zh-CN" altLang="en-US"/>
                <a:t>创建斜顶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7810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237615" y="510540"/>
            <a:ext cx="7772400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2.2.5  添加标准件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2063750" y="1700213"/>
            <a:ext cx="7772400" cy="4176712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</a:rPr>
              <a:t>．添加定位圈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在 “标准件管理”对话框的“文件夹视图”列表区域中展开“</a:t>
            </a:r>
            <a:r>
              <a:rPr lang="en-US" altLang="zh-CN" sz="2000" dirty="0"/>
              <a:t>FUTABA_MM”</a:t>
            </a:r>
            <a:r>
              <a:rPr lang="zh-CN" altLang="en-US" sz="2000" dirty="0"/>
              <a:t>节点，然后选择“</a:t>
            </a:r>
            <a:r>
              <a:rPr lang="en-US" altLang="zh-CN" sz="2000" dirty="0"/>
              <a:t>Locating Ring Interchangeable”</a:t>
            </a:r>
            <a:r>
              <a:rPr lang="zh-CN" altLang="en-US" sz="2000" dirty="0"/>
              <a:t>选项；在“成员视图”列表区域中选择“</a:t>
            </a:r>
            <a:r>
              <a:rPr lang="en-US" altLang="zh-CN" sz="2000" dirty="0"/>
              <a:t>Locating Ring”</a:t>
            </a:r>
            <a:r>
              <a:rPr lang="zh-CN" altLang="en-US" sz="2000" dirty="0"/>
              <a:t>，此时会弹出“信息”窗口显示定位圈结构形状。在“放置”分组的“引用集”下拉列表中选择“整个部件”选项，在“详细信息”分组中的“</a:t>
            </a:r>
            <a:r>
              <a:rPr lang="en-US" altLang="zh-CN" sz="2000" dirty="0"/>
              <a:t>TYPE”</a:t>
            </a:r>
            <a:r>
              <a:rPr lang="zh-CN" altLang="en-US" sz="2000" dirty="0"/>
              <a:t>下拉列表中选择“</a:t>
            </a:r>
            <a:r>
              <a:rPr lang="en-US" altLang="zh-CN" sz="2000" dirty="0"/>
              <a:t>M_LRB”</a:t>
            </a:r>
            <a:r>
              <a:rPr lang="zh-CN" altLang="en-US" sz="2000" dirty="0"/>
              <a:t>选项，在“</a:t>
            </a:r>
            <a:r>
              <a:rPr lang="en-US" altLang="zh-CN" sz="2000" dirty="0"/>
              <a:t>BOTTOM_C_BORE_DIA”</a:t>
            </a:r>
            <a:r>
              <a:rPr lang="zh-CN" altLang="en-US" sz="2000" dirty="0"/>
              <a:t>选项的文本框中输入</a:t>
            </a:r>
            <a:r>
              <a:rPr lang="en-US" altLang="zh-CN" sz="2000" dirty="0"/>
              <a:t>36</a:t>
            </a:r>
            <a:r>
              <a:rPr lang="zh-CN" altLang="en-US" sz="2000" dirty="0"/>
              <a:t>并回车确认，在“</a:t>
            </a:r>
            <a:r>
              <a:rPr lang="en-US" altLang="zh-CN" sz="2000" dirty="0"/>
              <a:t>SHCS_LENGTH” </a:t>
            </a:r>
            <a:r>
              <a:rPr lang="zh-CN" altLang="en-US" sz="2000" dirty="0"/>
              <a:t>选项的文本框中输入</a:t>
            </a:r>
            <a:r>
              <a:rPr lang="en-US" altLang="zh-CN" sz="2000" dirty="0"/>
              <a:t>12</a:t>
            </a:r>
            <a:r>
              <a:rPr lang="zh-CN" altLang="en-US" sz="2000" dirty="0"/>
              <a:t>，并回车确认。</a:t>
            </a:r>
            <a:endParaRPr lang="zh-CN" altLang="en-US" sz="2000" dirty="0"/>
          </a:p>
        </p:txBody>
      </p:sp>
    </p:spTree>
  </p:cSld>
  <p:clrMapOvr>
    <a:masterClrMapping/>
  </p:clrMapOvr>
  <p:transition spd="slow">
    <p:randomBar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Picture 4" descr="9-27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6725" y="1341438"/>
            <a:ext cx="3648075" cy="3724275"/>
          </a:xfrm>
        </p:spPr>
      </p:pic>
      <p:sp>
        <p:nvSpPr>
          <p:cNvPr id="21509" name="Text Box 6"/>
          <p:cNvSpPr txBox="1"/>
          <p:nvPr/>
        </p:nvSpPr>
        <p:spPr>
          <a:xfrm>
            <a:off x="7480300" y="5084763"/>
            <a:ext cx="20307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2-27 </a:t>
            </a:r>
            <a:r>
              <a:rPr lang="zh-CN" altLang="en-US" dirty="0">
                <a:latin typeface="Times New Roman" panose="02020603050405020304" pitchFamily="18" charset="0"/>
              </a:rPr>
              <a:t>添加定位圈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47850" y="836930"/>
            <a:ext cx="4640580" cy="4803775"/>
            <a:chOff x="2910" y="1318"/>
            <a:chExt cx="7308" cy="7565"/>
          </a:xfrm>
        </p:grpSpPr>
        <p:pic>
          <p:nvPicPr>
            <p:cNvPr id="21508" name="Picture 5" descr="Snap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0" y="1318"/>
              <a:ext cx="7308" cy="73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803" y="8303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26  </a:t>
              </a:r>
              <a:r>
                <a:rPr lang="zh-CN" altLang="en-US"/>
                <a:t>标准件管理对话框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3"/>
          <p:cNvSpPr>
            <a:spLocks noGrp="1"/>
          </p:cNvSpPr>
          <p:nvPr>
            <p:ph idx="1"/>
          </p:nvPr>
        </p:nvSpPr>
        <p:spPr>
          <a:xfrm>
            <a:off x="2208213" y="476250"/>
            <a:ext cx="7772400" cy="439738"/>
          </a:xfrm>
        </p:spPr>
        <p:txBody>
          <a:bodyPr vert="horz" wrap="square" lIns="91440" tIns="45720" rIns="91440" bIns="45720" anchor="t">
            <a:normAutofit lnSpcReduction="20000"/>
          </a:bodyPr>
          <a:p>
            <a:pPr algn="just" eaLnBrk="1" hangingPunct="1">
              <a:lnSpc>
                <a:spcPct val="8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．添加浇口套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CN" sz="24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547620" y="1268730"/>
            <a:ext cx="6788150" cy="5142230"/>
            <a:chOff x="4012" y="1998"/>
            <a:chExt cx="10690" cy="8098"/>
          </a:xfrm>
        </p:grpSpPr>
        <p:pic>
          <p:nvPicPr>
            <p:cNvPr id="22531" name="Picture 4" descr="Snap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98" y="1998"/>
              <a:ext cx="10205" cy="79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012" y="9393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/>
                <a:t>2-28  </a:t>
              </a:r>
              <a:r>
                <a:rPr lang="zh-CN" altLang="en-US"/>
                <a:t>设置浇口套参数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423" y="9516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</a:t>
              </a:r>
              <a:r>
                <a:rPr lang="en-US"/>
                <a:t>-29  </a:t>
              </a:r>
              <a:r>
                <a:rPr lang="zh-CN" altLang="en-US"/>
                <a:t>加载浇口套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1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．添加顶杆</a:t>
            </a:r>
            <a:br>
              <a:rPr kumimoji="1" lang="zh-CN" alt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1" lang="zh-CN" altLang="en-US" sz="40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2209800" y="1212850"/>
            <a:ext cx="7772400" cy="5516563"/>
          </a:xfrm>
        </p:spPr>
        <p:txBody>
          <a:bodyPr vert="horz" wrap="square" lIns="91440" tIns="45720" rIns="91440" bIns="45720" anchor="t">
            <a:normAutofit lnSpcReduction="10000"/>
          </a:bodyPr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1) </a:t>
            </a:r>
            <a:r>
              <a:rPr lang="zh-CN" altLang="en-US" sz="2000" dirty="0"/>
              <a:t>单击“注塑模向导”工具栏中的“标准部件库”按钮，系统弹出“标准件管理”对话框。</a:t>
            </a:r>
            <a:endParaRPr lang="zh-CN" altLang="en-US" sz="20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2) </a:t>
            </a:r>
            <a:r>
              <a:rPr lang="zh-CN" altLang="en-US" sz="2000" dirty="0"/>
              <a:t>定义顶杆类型和参数，操作步骤如图</a:t>
            </a:r>
            <a:r>
              <a:rPr lang="en-US" altLang="zh-CN" sz="2000" dirty="0"/>
              <a:t>2-30</a:t>
            </a:r>
            <a:r>
              <a:rPr lang="zh-CN" altLang="en-US" sz="2000" dirty="0"/>
              <a:t>所示。在“标准件管理”对话框的“文件夹视图”列表区域中展开“</a:t>
            </a:r>
            <a:r>
              <a:rPr lang="en-US" altLang="zh-CN" sz="2000" dirty="0"/>
              <a:t>FUTABA_MM”</a:t>
            </a:r>
            <a:r>
              <a:rPr lang="zh-CN" altLang="en-US" sz="2000" dirty="0"/>
              <a:t>节点，选择“</a:t>
            </a:r>
            <a:r>
              <a:rPr lang="en-US" altLang="zh-CN" sz="2000" dirty="0"/>
              <a:t>Ejector Pin”</a:t>
            </a:r>
            <a:r>
              <a:rPr lang="zh-CN" altLang="en-US" sz="2000" dirty="0"/>
              <a:t>选项；在“成员视图”列表区域中选择“</a:t>
            </a:r>
            <a:r>
              <a:rPr lang="en-US" altLang="zh-CN" sz="2000" dirty="0"/>
              <a:t>Ejector Pin Straight”</a:t>
            </a:r>
            <a:r>
              <a:rPr lang="zh-CN" altLang="en-US" sz="2000" dirty="0"/>
              <a:t>。在“详细信息”区域中设置“</a:t>
            </a:r>
            <a:r>
              <a:rPr lang="en-US" altLang="zh-CN" sz="2000" dirty="0"/>
              <a:t>CATALOG_DIA”</a:t>
            </a:r>
            <a:r>
              <a:rPr lang="zh-CN" altLang="en-US" sz="2000" dirty="0"/>
              <a:t>为</a:t>
            </a:r>
            <a:r>
              <a:rPr lang="en-US" altLang="zh-CN" sz="2000" dirty="0"/>
              <a:t>4</a:t>
            </a:r>
            <a:r>
              <a:rPr lang="zh-CN" altLang="en-US" sz="2000" dirty="0"/>
              <a:t>；设置“</a:t>
            </a:r>
            <a:r>
              <a:rPr lang="en-US" altLang="zh-CN" sz="2000" dirty="0"/>
              <a:t>CATALOG_LENGTH”</a:t>
            </a:r>
            <a:r>
              <a:rPr lang="zh-CN" altLang="en-US" sz="2000" dirty="0"/>
              <a:t>为</a:t>
            </a:r>
            <a:r>
              <a:rPr lang="en-US" altLang="zh-CN" sz="2000" dirty="0"/>
              <a:t>125</a:t>
            </a:r>
            <a:r>
              <a:rPr lang="zh-CN" altLang="en-US" sz="2000" dirty="0"/>
              <a:t>，按</a:t>
            </a:r>
            <a:r>
              <a:rPr lang="en-US" altLang="zh-CN" sz="2000" dirty="0"/>
              <a:t>&lt;Enter&gt;</a:t>
            </a:r>
            <a:r>
              <a:rPr lang="zh-CN" altLang="en-US" sz="2000" dirty="0"/>
              <a:t>键确认。</a:t>
            </a:r>
            <a:endParaRPr lang="zh-CN" altLang="en-US" sz="20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3) </a:t>
            </a:r>
            <a:r>
              <a:rPr lang="zh-CN" altLang="en-US" sz="2000" dirty="0"/>
              <a:t>加载顶杆。“标准件管理”其他参数采用默认设置，单击“应用”按钮，弹出“点”对话框，在“点”对话框的“类型”分组中选择点的类型为“光标位置”。将模具装配体的视图方向转为“仰视图”，在如图</a:t>
            </a:r>
            <a:r>
              <a:rPr lang="en-US" altLang="zh-CN" sz="2000" dirty="0"/>
              <a:t>2-30</a:t>
            </a:r>
            <a:r>
              <a:rPr lang="zh-CN" altLang="en-US" sz="2000" dirty="0"/>
              <a:t>所示的</a:t>
            </a:r>
            <a:r>
              <a:rPr lang="en-US" altLang="zh-CN" sz="2000" dirty="0"/>
              <a:t>6</a:t>
            </a:r>
            <a:r>
              <a:rPr lang="zh-CN" altLang="en-US" sz="2000" dirty="0"/>
              <a:t>个部位用鼠标依次点击添加</a:t>
            </a:r>
            <a:r>
              <a:rPr lang="en-US" altLang="zh-CN" sz="2000" dirty="0"/>
              <a:t>6</a:t>
            </a:r>
            <a:r>
              <a:rPr lang="zh-CN" altLang="en-US" sz="2000" dirty="0"/>
              <a:t>根顶杆。最后单击“点”对话框的“取消”按钮，系统返回到“标准件管理”对话框，单击该对话框的“取消”按钮，完成顶杆的添加，如图</a:t>
            </a:r>
            <a:r>
              <a:rPr lang="en-US" altLang="zh-CN" sz="2000" dirty="0"/>
              <a:t>2-31</a:t>
            </a:r>
            <a:r>
              <a:rPr lang="zh-CN" altLang="en-US" sz="2000" dirty="0"/>
              <a:t>。</a:t>
            </a:r>
            <a:endParaRPr lang="zh-CN" altLang="en-US" sz="2000" dirty="0"/>
          </a:p>
        </p:txBody>
      </p:sp>
    </p:spTree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3313" name="对象 1"/>
          <p:cNvGraphicFramePr/>
          <p:nvPr/>
        </p:nvGraphicFramePr>
        <p:xfrm>
          <a:off x="2930525" y="2003425"/>
          <a:ext cx="6680200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867400" imgH="2971800" progId="Paint.Picture">
                  <p:embed/>
                </p:oleObj>
              </mc:Choice>
              <mc:Fallback>
                <p:oleObj name="" r:id="rId1" imgW="5867400" imgH="29718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30525" y="2003425"/>
                        <a:ext cx="6680200" cy="3629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9" name="Picture 4" descr="9-3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743700" y="2492375"/>
            <a:ext cx="3705225" cy="3152775"/>
          </a:xfrm>
        </p:spPr>
      </p:pic>
      <p:sp>
        <p:nvSpPr>
          <p:cNvPr id="24581" name="Text Box 6"/>
          <p:cNvSpPr txBox="1"/>
          <p:nvPr/>
        </p:nvSpPr>
        <p:spPr>
          <a:xfrm>
            <a:off x="8112125" y="5661025"/>
            <a:ext cx="9829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</a:rPr>
              <a:t>－</a:t>
            </a:r>
            <a:r>
              <a:rPr lang="en-US" altLang="zh-CN" dirty="0">
                <a:latin typeface="Times New Roman" panose="02020603050405020304" pitchFamily="18" charset="0"/>
              </a:rPr>
              <a:t>31</a:t>
            </a:r>
            <a:endParaRPr lang="en-US" altLang="zh-CN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74825" y="981075"/>
            <a:ext cx="4591050" cy="5416550"/>
            <a:chOff x="2795" y="1545"/>
            <a:chExt cx="7230" cy="8530"/>
          </a:xfrm>
        </p:grpSpPr>
        <p:pic>
          <p:nvPicPr>
            <p:cNvPr id="24580" name="Picture 5" descr="Snap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5" y="1545"/>
              <a:ext cx="7230" cy="83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667" y="949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30  </a:t>
              </a:r>
              <a:r>
                <a:rPr lang="zh-CN" altLang="en-US"/>
                <a:t>设置顶杆参数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3"/>
          <p:cNvSpPr>
            <a:spLocks noGrp="1"/>
          </p:cNvSpPr>
          <p:nvPr>
            <p:ph idx="1"/>
          </p:nvPr>
        </p:nvSpPr>
        <p:spPr>
          <a:xfrm>
            <a:off x="2208213" y="620713"/>
            <a:ext cx="7772400" cy="368300"/>
          </a:xfrm>
        </p:spPr>
        <p:txBody>
          <a:bodyPr vert="horz" wrap="square" lIns="91440" tIns="45720" rIns="91440" bIns="45720" anchor="t">
            <a:normAutofit fontScale="70000"/>
          </a:bodyPr>
          <a:p>
            <a:pPr algn="just" eaLnBrk="1" hangingPunct="1">
              <a:lnSpc>
                <a:spcPct val="8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．顶杆后处理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CN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208530" y="1628775"/>
            <a:ext cx="7848600" cy="4352290"/>
            <a:chOff x="3478" y="2565"/>
            <a:chExt cx="12360" cy="6854"/>
          </a:xfrm>
        </p:grpSpPr>
        <p:pic>
          <p:nvPicPr>
            <p:cNvPr id="25603" name="Picture 4" descr="Snap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78" y="2565"/>
              <a:ext cx="12360" cy="68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5107" y="8574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32  </a:t>
              </a:r>
              <a:r>
                <a:rPr lang="zh-CN" altLang="en-US"/>
                <a:t>顶杆后处理对话框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290" y="866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33  </a:t>
              </a:r>
              <a:r>
                <a:rPr lang="zh-CN" altLang="en-US"/>
                <a:t>修剪顶杆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395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64260" y="531495"/>
            <a:ext cx="7772400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2.2.6  浇注系统设计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2209800" y="1484313"/>
            <a:ext cx="7847013" cy="4537075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</a:rPr>
              <a:t>．分流道设计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1</a:t>
            </a:r>
            <a:r>
              <a:rPr lang="zh-CN" altLang="en-US" sz="2000" dirty="0"/>
              <a:t>）隐藏零部件。在“装配导航器”中将“</a:t>
            </a:r>
            <a:r>
              <a:rPr lang="en-US" altLang="zh-CN" sz="2000" dirty="0"/>
              <a:t>yibiaogai_dm_051”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 _var_035”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 _misc_030”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 _ej_pin_102”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 _lift_087”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 _lift_080”</a:t>
            </a:r>
            <a:r>
              <a:rPr lang="zh-CN" altLang="en-US" sz="2000" dirty="0"/>
              <a:t>部件取消勾选，将其隐藏。</a:t>
            </a:r>
            <a:endParaRPr lang="zh-CN" altLang="en-US" sz="20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2) </a:t>
            </a:r>
            <a:r>
              <a:rPr lang="zh-CN" altLang="en-US" sz="2000" dirty="0"/>
              <a:t>移动坐标系。选择菜单工具栏的“格式”→“</a:t>
            </a:r>
            <a:r>
              <a:rPr lang="en-US" altLang="zh-CN" sz="2000" dirty="0"/>
              <a:t>WCS”→“</a:t>
            </a:r>
            <a:r>
              <a:rPr lang="zh-CN" altLang="en-US" sz="2000" dirty="0"/>
              <a:t>原点”命令，系统弹出 “点”对话框，在“类型”下拉列表中选择“圆弧中心椭</a:t>
            </a:r>
            <a:r>
              <a:rPr lang="en-US" altLang="zh-CN" sz="2000" dirty="0"/>
              <a:t>/</a:t>
            </a:r>
            <a:r>
              <a:rPr lang="zh-CN" altLang="en-US" sz="2000" dirty="0"/>
              <a:t>圆中心</a:t>
            </a:r>
            <a:r>
              <a:rPr lang="en-US" altLang="zh-CN" sz="2000" dirty="0"/>
              <a:t>/</a:t>
            </a:r>
            <a:r>
              <a:rPr lang="zh-CN" altLang="en-US" sz="2000" dirty="0"/>
              <a:t>球心”，用鼠标捕捉如图</a:t>
            </a:r>
            <a:r>
              <a:rPr lang="en-US" altLang="zh-CN" sz="2000" dirty="0"/>
              <a:t>2-34</a:t>
            </a:r>
            <a:r>
              <a:rPr lang="zh-CN" altLang="en-US" sz="2000" dirty="0"/>
              <a:t>所示浇口套底圆圆弧的中心作为坐标系的原点，完成坐标系的移动，如图</a:t>
            </a:r>
            <a:r>
              <a:rPr lang="en-US" altLang="zh-CN" sz="2000" dirty="0"/>
              <a:t>2-35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</p:spTree>
  </p:cSld>
  <p:clrMapOvr>
    <a:masterClrMapping/>
  </p:clrMapOvr>
  <p:transition spd="slow">
    <p:randomBar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3"/>
          <p:cNvSpPr>
            <a:spLocks noGrp="1"/>
          </p:cNvSpPr>
          <p:nvPr>
            <p:ph idx="1"/>
          </p:nvPr>
        </p:nvSpPr>
        <p:spPr>
          <a:xfrm>
            <a:off x="2135188" y="3860800"/>
            <a:ext cx="7847012" cy="2235200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3) </a:t>
            </a:r>
            <a:r>
              <a:rPr lang="zh-CN" altLang="en-US" sz="2000" dirty="0"/>
              <a:t>旋转坐标系。选择菜单工具栏的“格式”→“</a:t>
            </a:r>
            <a:r>
              <a:rPr lang="en-US" altLang="zh-CN" sz="2000" dirty="0"/>
              <a:t>WCS”→“</a:t>
            </a:r>
            <a:r>
              <a:rPr lang="zh-CN" altLang="en-US" sz="2000" dirty="0"/>
              <a:t>旋转”命令，弹出“旋转</a:t>
            </a:r>
            <a:r>
              <a:rPr lang="en-US" altLang="zh-CN" sz="2000" dirty="0"/>
              <a:t>WCS</a:t>
            </a:r>
            <a:r>
              <a:rPr lang="zh-CN" altLang="en-US" sz="2000" dirty="0"/>
              <a:t>绕</a:t>
            </a:r>
            <a:r>
              <a:rPr lang="en-US" altLang="zh-CN" sz="2000" dirty="0"/>
              <a:t>…”</a:t>
            </a:r>
            <a:r>
              <a:rPr lang="zh-CN" altLang="en-US" sz="2000" dirty="0"/>
              <a:t>对话框，选中该对话框的单选按钮，在“角度”文本框中输入“</a:t>
            </a:r>
            <a:r>
              <a:rPr lang="en-US" altLang="zh-CN" sz="2000" dirty="0"/>
              <a:t>-90°”</a:t>
            </a:r>
            <a:r>
              <a:rPr lang="zh-CN" altLang="en-US" sz="2000" dirty="0"/>
              <a:t>，单击“应用”按钮，使坐标系绕</a:t>
            </a:r>
            <a:r>
              <a:rPr lang="en-US" altLang="zh-CN" sz="2000" dirty="0"/>
              <a:t>+ZC</a:t>
            </a:r>
            <a:r>
              <a:rPr lang="zh-CN" altLang="en-US" sz="2000" dirty="0"/>
              <a:t>轴旋转</a:t>
            </a:r>
            <a:r>
              <a:rPr lang="en-US" altLang="zh-CN" sz="2000" dirty="0"/>
              <a:t>90°</a:t>
            </a:r>
            <a:r>
              <a:rPr lang="zh-CN" altLang="en-US" sz="2000" dirty="0"/>
              <a:t>，然后单击“取消”按钮</a:t>
            </a:r>
            <a:r>
              <a:rPr lang="en-US" altLang="zh-CN" sz="2000" dirty="0"/>
              <a:t>(</a:t>
            </a:r>
            <a:r>
              <a:rPr lang="zh-CN" altLang="en-US" sz="2000" dirty="0"/>
              <a:t>此处，不要单击“确定”按钮，否则坐标系将继续旋转</a:t>
            </a:r>
            <a:r>
              <a:rPr lang="en-US" altLang="zh-CN" sz="2000" dirty="0"/>
              <a:t>)</a:t>
            </a:r>
            <a:r>
              <a:rPr lang="zh-CN" altLang="en-US" sz="2000" dirty="0"/>
              <a:t>。最终定义的坐标系如图</a:t>
            </a:r>
            <a:r>
              <a:rPr lang="en-US" altLang="zh-CN" sz="2000" dirty="0"/>
              <a:t>2-36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640330" y="692150"/>
            <a:ext cx="7505065" cy="2761615"/>
            <a:chOff x="4158" y="1090"/>
            <a:chExt cx="11819" cy="4349"/>
          </a:xfrm>
        </p:grpSpPr>
        <p:pic>
          <p:nvPicPr>
            <p:cNvPr id="27651" name="Picture 4" descr="Snap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58" y="1090"/>
              <a:ext cx="11112" cy="42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924" y="4859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34 </a:t>
              </a:r>
              <a:r>
                <a:rPr lang="zh-CN" altLang="en-US"/>
                <a:t>捕捉坐标系的原点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795" y="476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35   </a:t>
              </a:r>
              <a:r>
                <a:rPr lang="zh-CN" altLang="en-US"/>
                <a:t>移动坐标系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2208213" y="836613"/>
            <a:ext cx="7772400" cy="3313112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1800" dirty="0"/>
              <a:t>4</a:t>
            </a:r>
            <a:r>
              <a:rPr lang="zh-CN" altLang="en-US" sz="1800" dirty="0"/>
              <a:t>）将浇口套、定位圈、型腔及产品体隐藏，只显示型芯，如图</a:t>
            </a:r>
            <a:r>
              <a:rPr lang="en-US" altLang="zh-CN" sz="1800" dirty="0"/>
              <a:t>2-37</a:t>
            </a:r>
            <a:r>
              <a:rPr lang="zh-CN" altLang="en-US" sz="1800" dirty="0"/>
              <a:t>所示。单击“注塑模向导”工具栏中的按钮，弹出如图</a:t>
            </a:r>
            <a:r>
              <a:rPr lang="en-US" altLang="zh-CN" sz="1800" dirty="0"/>
              <a:t>2-38</a:t>
            </a:r>
            <a:r>
              <a:rPr lang="zh-CN" altLang="en-US" sz="1800" dirty="0"/>
              <a:t>所示的“流道”对话框。单击对话框“引导线”分组中的“绘制截面”按钮，弹出如图</a:t>
            </a:r>
            <a:r>
              <a:rPr lang="en-US" altLang="zh-CN" sz="1800" dirty="0"/>
              <a:t>2-39</a:t>
            </a:r>
            <a:r>
              <a:rPr lang="zh-CN" altLang="en-US" sz="1800" dirty="0"/>
              <a:t>所示的“创建草图”对话框，选择“平面方法”下拉列表中的“创建平面”选项，单击“指定平面”右边的按钮，选取为草绘平面，单击“确定”按钮，进入草绘环境。</a:t>
            </a:r>
            <a:r>
              <a:rPr lang="en-US" altLang="zh-CN" sz="1800" dirty="0"/>
              <a:t>5</a:t>
            </a:r>
            <a:r>
              <a:rPr lang="zh-CN" altLang="en-US" sz="1800" dirty="0"/>
              <a:t>）绘制如图</a:t>
            </a:r>
            <a:r>
              <a:rPr lang="en-US" altLang="zh-CN" sz="1800" dirty="0"/>
              <a:t>2-40</a:t>
            </a:r>
            <a:r>
              <a:rPr lang="zh-CN" altLang="en-US" sz="1800" dirty="0"/>
              <a:t>所示的截面草图，单击“完成草图”按钮，退出草绘环境 。</a:t>
            </a:r>
            <a:endParaRPr lang="en-US" altLang="zh-CN" sz="1800" dirty="0"/>
          </a:p>
          <a:p>
            <a:pPr eaLnBrk="1" hangingPunct="1">
              <a:lnSpc>
                <a:spcPct val="90000"/>
              </a:lnSpc>
            </a:pPr>
            <a:endParaRPr lang="en-US" altLang="zh-CN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495550" y="3573780"/>
            <a:ext cx="6913880" cy="2493645"/>
            <a:chOff x="3930" y="5628"/>
            <a:chExt cx="10888" cy="3927"/>
          </a:xfrm>
        </p:grpSpPr>
        <p:pic>
          <p:nvPicPr>
            <p:cNvPr id="28675" name="Picture 4" descr="Snap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0" y="5628"/>
              <a:ext cx="10888" cy="39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452" y="897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36  </a:t>
              </a:r>
              <a:r>
                <a:rPr lang="zh-CN" altLang="en-US"/>
                <a:t>旋转坐标系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635" y="897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37  </a:t>
              </a:r>
              <a:r>
                <a:rPr lang="zh-CN" altLang="en-US"/>
                <a:t>显示型芯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3"/>
          <p:cNvSpPr>
            <a:spLocks noGrp="1"/>
          </p:cNvSpPr>
          <p:nvPr>
            <p:ph idx="1"/>
          </p:nvPr>
        </p:nvSpPr>
        <p:spPr>
          <a:xfrm>
            <a:off x="2208213" y="620713"/>
            <a:ext cx="2735262" cy="5876925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6</a:t>
            </a:r>
            <a:r>
              <a:rPr lang="zh-CN" altLang="en-US" sz="2000" dirty="0"/>
              <a:t>）定义截面类型和参数。在“流道”对话框的“截面类型”下拉列表框中选择“圆形”，在“参数”列表框中将直径修改为</a:t>
            </a:r>
            <a:r>
              <a:rPr lang="en-US" altLang="zh-CN" sz="2000" dirty="0"/>
              <a:t>5</a:t>
            </a:r>
            <a:r>
              <a:rPr lang="zh-CN" altLang="en-US" sz="2000" dirty="0"/>
              <a:t>，回车确认。其他参数默认。</a:t>
            </a:r>
            <a:endParaRPr lang="zh-CN" altLang="en-US" sz="20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2000" dirty="0"/>
              <a:t>7</a:t>
            </a:r>
            <a:r>
              <a:rPr lang="zh-CN" altLang="en-US" sz="2000" dirty="0"/>
              <a:t>）单击“确定”按钮，完成分流道的创建，如图</a:t>
            </a:r>
            <a:r>
              <a:rPr lang="en-US" altLang="zh-CN" sz="2000" dirty="0"/>
              <a:t>2-41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5309235" y="500380"/>
            <a:ext cx="6069965" cy="3815715"/>
            <a:chOff x="8361" y="788"/>
            <a:chExt cx="9559" cy="6009"/>
          </a:xfrm>
        </p:grpSpPr>
        <p:pic>
          <p:nvPicPr>
            <p:cNvPr id="29699" name="Picture 4" descr="Snap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05" y="788"/>
              <a:ext cx="7485" cy="57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361" y="603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38  </a:t>
              </a:r>
              <a:r>
                <a:rPr lang="zh-CN" altLang="en-US"/>
                <a:t>流道对话框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2738" y="6217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</a:t>
              </a:r>
              <a:r>
                <a:rPr lang="en-US"/>
                <a:t>-39  </a:t>
              </a:r>
              <a:r>
                <a:rPr lang="zh-CN" altLang="en-US"/>
                <a:t>创建草图对话框</a:t>
              </a: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97425" y="4202430"/>
            <a:ext cx="5969635" cy="2517140"/>
            <a:chOff x="7555" y="6618"/>
            <a:chExt cx="9401" cy="3964"/>
          </a:xfrm>
        </p:grpSpPr>
        <p:pic>
          <p:nvPicPr>
            <p:cNvPr id="29700" name="Picture 5" descr="Snap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0" y="6618"/>
              <a:ext cx="6733" cy="38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7555" y="10002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/>
                <a:t>2-40  </a:t>
              </a:r>
              <a:r>
                <a:rPr lang="zh-CN" altLang="en-US"/>
                <a:t>截面草图</a:t>
              </a:r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1774" y="9987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</a:t>
              </a:r>
              <a:r>
                <a:rPr lang="en-US"/>
                <a:t>-41  </a:t>
              </a:r>
              <a:r>
                <a:rPr lang="zh-CN" altLang="en-US"/>
                <a:t>创建分流道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2208213" y="549275"/>
            <a:ext cx="7772400" cy="655638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．浇口设计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dirty="0"/>
          </a:p>
        </p:txBody>
      </p:sp>
      <p:sp>
        <p:nvSpPr>
          <p:cNvPr id="30723" name="Text Box 4"/>
          <p:cNvSpPr txBox="1"/>
          <p:nvPr/>
        </p:nvSpPr>
        <p:spPr>
          <a:xfrm>
            <a:off x="2208213" y="1125538"/>
            <a:ext cx="7796212" cy="1291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2000" dirty="0">
                <a:latin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</a:rPr>
              <a:t>）将型腔和产品体取消隐藏。单击“注塑模向导”工具栏中的“浇口库”按钮，弹出“浇口设计”对话框，操作步骤如图</a:t>
            </a:r>
            <a:r>
              <a:rPr lang="en-US" altLang="zh-CN" sz="2000" dirty="0">
                <a:latin typeface="Times New Roman" panose="02020603050405020304" pitchFamily="18" charset="0"/>
              </a:rPr>
              <a:t>2-42</a:t>
            </a:r>
            <a:r>
              <a:rPr lang="zh-CN" altLang="en-US" sz="2000" dirty="0">
                <a:latin typeface="Times New Roman" panose="02020603050405020304" pitchFamily="18" charset="0"/>
              </a:rPr>
              <a:t>和图</a:t>
            </a:r>
            <a:r>
              <a:rPr lang="en-US" altLang="zh-CN" sz="2000" dirty="0">
                <a:latin typeface="Times New Roman" panose="02020603050405020304" pitchFamily="18" charset="0"/>
              </a:rPr>
              <a:t>2-43</a:t>
            </a:r>
            <a:r>
              <a:rPr lang="zh-CN" altLang="en-US" sz="2000" dirty="0">
                <a:latin typeface="Times New Roman" panose="02020603050405020304" pitchFamily="18" charset="0"/>
              </a:rPr>
              <a:t>所示。</a:t>
            </a:r>
            <a:endParaRPr lang="zh-CN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37050" y="2343150"/>
            <a:ext cx="4291965" cy="4095750"/>
            <a:chOff x="6830" y="3690"/>
            <a:chExt cx="6759" cy="6450"/>
          </a:xfrm>
        </p:grpSpPr>
        <p:pic>
          <p:nvPicPr>
            <p:cNvPr id="30724" name="Picture 5" descr="Snap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30" y="3690"/>
              <a:ext cx="6305" cy="63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406" y="9560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42 </a:t>
              </a:r>
              <a:r>
                <a:rPr lang="zh-CN" altLang="en-US"/>
                <a:t>浇口设计（一）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Rectangle 3"/>
          <p:cNvSpPr>
            <a:spLocks noGrp="1"/>
          </p:cNvSpPr>
          <p:nvPr>
            <p:ph idx="1"/>
          </p:nvPr>
        </p:nvSpPr>
        <p:spPr>
          <a:xfrm>
            <a:off x="2209800" y="260350"/>
            <a:ext cx="7772400" cy="6408738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130000"/>
              </a:lnSpc>
              <a:buNone/>
            </a:pPr>
            <a:r>
              <a:rPr lang="en-US" altLang="zh-CN" sz="1800" dirty="0"/>
              <a:t>2</a:t>
            </a:r>
            <a:r>
              <a:rPr lang="zh-CN" altLang="en-US" sz="1800" dirty="0"/>
              <a:t>）在“浇口设计”对话框的“平衡”分组中选择“是”，在“位置”分组中选择“型腔”，在“类型”下拉列表中选择“潜伏式浇口”（</a:t>
            </a:r>
            <a:r>
              <a:rPr lang="en-US" altLang="zh-CN" sz="1800" dirty="0"/>
              <a:t>tunnel</a:t>
            </a:r>
            <a:r>
              <a:rPr lang="zh-CN" altLang="en-US" sz="1800" dirty="0"/>
              <a:t>）。在该对话框中单击“浇口点表示”按钮，弹出“浇口点”对话框。在该对话框中单击“点在面上”按钮，系统弹出“面选择”对话框，用鼠标选取步骤⑥箭头所示的型腔面</a:t>
            </a:r>
            <a:r>
              <a:rPr lang="en-US" altLang="zh-CN" sz="1800" dirty="0"/>
              <a:t>(</a:t>
            </a:r>
            <a:r>
              <a:rPr lang="zh-CN" altLang="en-US" sz="1800" dirty="0"/>
              <a:t>此处型腔面的选取可用</a:t>
            </a:r>
            <a:r>
              <a:rPr lang="en-US" altLang="zh-CN" sz="1800" dirty="0"/>
              <a:t>UG</a:t>
            </a:r>
            <a:r>
              <a:rPr lang="zh-CN" altLang="en-US" sz="1800" dirty="0"/>
              <a:t>的快速拾取功能</a:t>
            </a:r>
            <a:r>
              <a:rPr lang="en-US" altLang="zh-CN" sz="1800" dirty="0"/>
              <a:t>)</a:t>
            </a:r>
            <a:r>
              <a:rPr lang="zh-CN" altLang="en-US" sz="1800" dirty="0"/>
              <a:t>。此时系统自动弹出“</a:t>
            </a:r>
            <a:r>
              <a:rPr lang="en-US" altLang="zh-CN" sz="1800" dirty="0"/>
              <a:t>Point Move on Face”</a:t>
            </a:r>
            <a:r>
              <a:rPr lang="zh-CN" altLang="en-US" sz="1800" dirty="0"/>
              <a:t>对话框，在该对话框中设置</a:t>
            </a:r>
            <a:r>
              <a:rPr lang="en-US" altLang="zh-CN" sz="1800" dirty="0"/>
              <a:t>X=0</a:t>
            </a:r>
            <a:r>
              <a:rPr lang="zh-CN" altLang="en-US" sz="1800" dirty="0"/>
              <a:t>，</a:t>
            </a:r>
            <a:r>
              <a:rPr lang="en-US" altLang="zh-CN" sz="1800" dirty="0"/>
              <a:t>Y=-25</a:t>
            </a:r>
            <a:r>
              <a:rPr lang="zh-CN" altLang="en-US" sz="1800" dirty="0"/>
              <a:t>，</a:t>
            </a:r>
            <a:r>
              <a:rPr lang="en-US" altLang="zh-CN" sz="1800" dirty="0"/>
              <a:t>Z=9</a:t>
            </a:r>
            <a:r>
              <a:rPr lang="zh-CN" altLang="en-US" sz="1800" dirty="0"/>
              <a:t>，每输入一个值按回车确认。</a:t>
            </a:r>
            <a:endParaRPr lang="zh-CN" altLang="en-US" sz="18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1800" dirty="0"/>
              <a:t>3</a:t>
            </a:r>
            <a:r>
              <a:rPr lang="zh-CN" altLang="en-US" sz="1800" dirty="0"/>
              <a:t>）在“</a:t>
            </a:r>
            <a:r>
              <a:rPr lang="en-US" altLang="zh-CN" sz="1800" dirty="0"/>
              <a:t>Point Move on Face”</a:t>
            </a:r>
            <a:r>
              <a:rPr lang="zh-CN" altLang="en-US" sz="1800" dirty="0"/>
              <a:t>对话框中单击“确定”按钮，系统回到“浇口点”对话框，单击“后视图”按钮，回到“浇口设计”对话框。</a:t>
            </a:r>
            <a:endParaRPr lang="zh-CN" altLang="en-US" sz="18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1800" dirty="0"/>
              <a:t>4</a:t>
            </a:r>
            <a:r>
              <a:rPr lang="zh-CN" altLang="en-US" sz="1800" dirty="0"/>
              <a:t>）在“浇口设计”对话框中修改</a:t>
            </a:r>
            <a:r>
              <a:rPr lang="en-US" altLang="zh-CN" sz="1800" dirty="0"/>
              <a:t>d=1</a:t>
            </a:r>
            <a:r>
              <a:rPr lang="zh-CN" altLang="en-US" sz="1800" dirty="0"/>
              <a:t>，其他参数保持默认。单击对话框的“应用”按钮，弹出“点”对话框。</a:t>
            </a:r>
            <a:endParaRPr lang="zh-CN" altLang="en-US" sz="18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en-US" altLang="zh-CN" sz="1800" dirty="0"/>
              <a:t>5</a:t>
            </a:r>
            <a:r>
              <a:rPr lang="zh-CN" altLang="en-US" sz="1800" dirty="0"/>
              <a:t>）在“点”对话框中选择“类型”下拉列表中的“现有点”，用鼠标选取刚刚创建的浇口点。单击“确定”按钮，系统弹出“矢量”对话框，选择“类型”下拉列表中的“－</a:t>
            </a:r>
            <a:r>
              <a:rPr lang="en-US" altLang="zh-CN" sz="1800" dirty="0"/>
              <a:t>YC</a:t>
            </a:r>
            <a:r>
              <a:rPr lang="zh-CN" altLang="en-US" sz="1800" dirty="0"/>
              <a:t>轴”，单击“矢量”对话框的“确定”按钮，创建浇口，如图</a:t>
            </a:r>
            <a:r>
              <a:rPr lang="en-US" altLang="zh-CN" sz="1800" dirty="0"/>
              <a:t>2-44</a:t>
            </a:r>
            <a:r>
              <a:rPr lang="zh-CN" altLang="en-US" sz="1800" dirty="0"/>
              <a:t>所示。</a:t>
            </a:r>
            <a:endParaRPr lang="zh-CN" altLang="en-US" sz="1800" dirty="0"/>
          </a:p>
        </p:txBody>
      </p:sp>
    </p:spTree>
  </p:cSld>
  <p:clrMapOvr>
    <a:masterClrMapping/>
  </p:clrMapOvr>
  <p:transition spd="slow">
    <p:randomBar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3719830" y="333375"/>
            <a:ext cx="5184140" cy="3638550"/>
            <a:chOff x="5858" y="525"/>
            <a:chExt cx="8164" cy="5730"/>
          </a:xfrm>
        </p:grpSpPr>
        <p:pic>
          <p:nvPicPr>
            <p:cNvPr id="32772" name="Picture 4" descr="Snap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58" y="525"/>
              <a:ext cx="8165" cy="57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8178" y="567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/>
                <a:t>2-43  </a:t>
              </a:r>
              <a:r>
                <a:rPr lang="zh-CN" altLang="en-US"/>
                <a:t>浇口设计（二）</a:t>
              </a:r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35705" y="4221480"/>
            <a:ext cx="5255260" cy="2369820"/>
            <a:chOff x="5883" y="6648"/>
            <a:chExt cx="8276" cy="3732"/>
          </a:xfrm>
        </p:grpSpPr>
        <p:pic>
          <p:nvPicPr>
            <p:cNvPr id="32773" name="Picture 5" descr="Snap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" y="6648"/>
              <a:ext cx="8277" cy="37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8406" y="9800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44  </a:t>
              </a:r>
              <a:r>
                <a:rPr lang="zh-CN" altLang="en-US"/>
                <a:t>创建浇口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1122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29055" y="511175"/>
            <a:ext cx="8653145" cy="953135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2.2.7  冷却系统设计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</a:b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2208213" y="1125538"/>
            <a:ext cx="7772400" cy="504825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．创建冷却水道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～</a:t>
            </a:r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zh-CN" sz="2800" dirty="0"/>
          </a:p>
        </p:txBody>
      </p:sp>
      <p:grpSp>
        <p:nvGrpSpPr>
          <p:cNvPr id="3" name="组合 2"/>
          <p:cNvGrpSpPr/>
          <p:nvPr/>
        </p:nvGrpSpPr>
        <p:grpSpPr>
          <a:xfrm>
            <a:off x="4281805" y="1685925"/>
            <a:ext cx="4123690" cy="4744720"/>
            <a:chOff x="6743" y="2655"/>
            <a:chExt cx="6494" cy="7472"/>
          </a:xfrm>
        </p:grpSpPr>
        <p:pic>
          <p:nvPicPr>
            <p:cNvPr id="33796" name="Picture 4" descr="Snap2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43" y="2655"/>
              <a:ext cx="6495" cy="71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7638" y="9547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45  </a:t>
              </a:r>
              <a:r>
                <a:rPr lang="zh-CN" altLang="en-US"/>
                <a:t>创建冷却水道</a:t>
              </a:r>
              <a:r>
                <a:rPr lang="en-US" altLang="zh-CN"/>
                <a:t>1~3</a:t>
              </a:r>
              <a:endParaRPr lang="en-US" altLang="zh-CN"/>
            </a:p>
          </p:txBody>
        </p:sp>
      </p:grpSp>
    </p:spTree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框 6"/>
          <p:cNvSpPr txBox="1"/>
          <p:nvPr/>
        </p:nvSpPr>
        <p:spPr>
          <a:xfrm>
            <a:off x="650875" y="176213"/>
            <a:ext cx="18303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绘制特征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38" name="文本框 6"/>
          <p:cNvSpPr txBox="1"/>
          <p:nvPr/>
        </p:nvSpPr>
        <p:spPr>
          <a:xfrm>
            <a:off x="206375" y="1077913"/>
            <a:ext cx="22748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创建次要突块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14339" name="对象 3"/>
          <p:cNvGraphicFramePr/>
          <p:nvPr/>
        </p:nvGraphicFramePr>
        <p:xfrm>
          <a:off x="2744788" y="979488"/>
          <a:ext cx="9131300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9124950" imgH="5353050" progId="Paint.Picture">
                  <p:embed/>
                </p:oleObj>
              </mc:Choice>
              <mc:Fallback>
                <p:oleObj name="" r:id="rId1" imgW="9124950" imgH="5353050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44788" y="979488"/>
                        <a:ext cx="9131300" cy="53578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标注 5"/>
          <p:cNvSpPr/>
          <p:nvPr/>
        </p:nvSpPr>
        <p:spPr>
          <a:xfrm>
            <a:off x="206375" y="3992563"/>
            <a:ext cx="2489200" cy="809625"/>
          </a:xfrm>
          <a:prstGeom prst="wedgeRectCallout">
            <a:avLst>
              <a:gd name="adj1" fmla="val 68086"/>
              <a:gd name="adj2" fmla="val 9819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取消创建中间基准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CSYS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4065588" y="6029325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Rectangle 3"/>
          <p:cNvSpPr>
            <a:spLocks noGrp="1"/>
          </p:cNvSpPr>
          <p:nvPr>
            <p:ph idx="1"/>
          </p:nvPr>
        </p:nvSpPr>
        <p:spPr>
          <a:xfrm>
            <a:off x="2063750" y="692150"/>
            <a:ext cx="7772400" cy="727075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．创建冷却水道</a:t>
            </a: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～</a:t>
            </a:r>
            <a:r>
              <a:rPr lang="en-US" altLang="zh-CN" sz="2400" b="1" dirty="0">
                <a:solidFill>
                  <a:srgbClr val="FF0000"/>
                </a:solidFill>
              </a:rPr>
              <a:t>6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dirty="0"/>
          </a:p>
        </p:txBody>
      </p:sp>
      <p:grpSp>
        <p:nvGrpSpPr>
          <p:cNvPr id="4" name="组合 3"/>
          <p:cNvGrpSpPr/>
          <p:nvPr/>
        </p:nvGrpSpPr>
        <p:grpSpPr>
          <a:xfrm>
            <a:off x="2495550" y="2133600"/>
            <a:ext cx="6866890" cy="3253740"/>
            <a:chOff x="3930" y="3360"/>
            <a:chExt cx="10814" cy="5124"/>
          </a:xfrm>
        </p:grpSpPr>
        <p:pic>
          <p:nvPicPr>
            <p:cNvPr id="34819" name="Picture 4" descr="Snap2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0" y="3360"/>
              <a:ext cx="10815" cy="49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089" y="7904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46  </a:t>
              </a:r>
              <a:r>
                <a:rPr lang="zh-CN" altLang="en-US"/>
                <a:t>选择放置面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562" y="7904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47   </a:t>
              </a:r>
              <a:r>
                <a:rPr lang="zh-CN" altLang="en-US"/>
                <a:t>生成水道</a:t>
              </a:r>
              <a:r>
                <a:rPr lang="en-US" altLang="zh-CN"/>
                <a:t>4~6</a:t>
              </a:r>
              <a:endParaRPr lang="en-US" altLang="zh-CN"/>
            </a:p>
          </p:txBody>
        </p:sp>
      </p:grpSp>
    </p:spTree>
  </p:cSld>
  <p:clrMapOvr>
    <a:masterClrMapping/>
  </p:clrMapOvr>
  <p:transition spd="slow">
    <p:randomBar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3"/>
          <p:cNvSpPr>
            <a:spLocks noGrp="1"/>
          </p:cNvSpPr>
          <p:nvPr>
            <p:ph idx="1"/>
          </p:nvPr>
        </p:nvSpPr>
        <p:spPr>
          <a:xfrm>
            <a:off x="2279650" y="908050"/>
            <a:ext cx="7772400" cy="511175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</a:rPr>
              <a:t>．创建密封圈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35845" name="AutoShape 6"/>
          <p:cNvSpPr/>
          <p:nvPr/>
        </p:nvSpPr>
        <p:spPr>
          <a:xfrm>
            <a:off x="6096000" y="3890963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95550" y="1700530"/>
            <a:ext cx="7555865" cy="2190750"/>
            <a:chOff x="3930" y="2678"/>
            <a:chExt cx="11899" cy="3450"/>
          </a:xfrm>
        </p:grpSpPr>
        <p:pic>
          <p:nvPicPr>
            <p:cNvPr id="35843" name="Picture 4" descr="Snap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0" y="2678"/>
              <a:ext cx="11735" cy="33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712" y="554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48  </a:t>
              </a:r>
              <a:r>
                <a:rPr lang="zh-CN" altLang="en-US"/>
                <a:t>显示冷却水道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647" y="554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49 </a:t>
              </a:r>
              <a:r>
                <a:rPr lang="zh-CN" altLang="en-US"/>
                <a:t>定义放置位置</a:t>
              </a:r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11675" y="4365625"/>
            <a:ext cx="4039870" cy="2458720"/>
            <a:chOff x="7105" y="6875"/>
            <a:chExt cx="6362" cy="3872"/>
          </a:xfrm>
        </p:grpSpPr>
        <p:pic>
          <p:nvPicPr>
            <p:cNvPr id="35844" name="Picture 5" descr="Snap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5" y="6875"/>
              <a:ext cx="5670" cy="38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8285" y="9956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50  </a:t>
              </a:r>
              <a:r>
                <a:rPr lang="zh-CN" altLang="en-US"/>
                <a:t>创建密封圈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3"/>
          <p:cNvSpPr>
            <a:spLocks noGrp="1"/>
          </p:cNvSpPr>
          <p:nvPr>
            <p:ph idx="1"/>
          </p:nvPr>
        </p:nvSpPr>
        <p:spPr>
          <a:xfrm>
            <a:off x="2208213" y="836613"/>
            <a:ext cx="7772400" cy="655637"/>
          </a:xfrm>
        </p:spPr>
        <p:txBody>
          <a:bodyPr vert="horz" wrap="square" lIns="91440" tIns="45720" rIns="91440" bIns="45720" anchor="t"/>
          <a:p>
            <a:pPr algn="just" eaLnBrk="1" hangingPunct="1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．创建水嘴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95550" y="2060575"/>
            <a:ext cx="8121650" cy="2794000"/>
            <a:chOff x="3930" y="3245"/>
            <a:chExt cx="12790" cy="4400"/>
          </a:xfrm>
        </p:grpSpPr>
        <p:pic>
          <p:nvPicPr>
            <p:cNvPr id="36867" name="Picture 4" descr="Snap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0" y="3245"/>
              <a:ext cx="11453" cy="4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165" y="6856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51  </a:t>
              </a:r>
              <a:r>
                <a:rPr lang="zh-CN" altLang="en-US"/>
                <a:t>定义水嘴放置位置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538" y="6856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52  </a:t>
              </a:r>
              <a:r>
                <a:rPr lang="zh-CN" altLang="en-US"/>
                <a:t>创建水嘴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3"/>
          <p:cNvSpPr>
            <a:spLocks noGrp="1"/>
          </p:cNvSpPr>
          <p:nvPr>
            <p:ph idx="1"/>
          </p:nvPr>
        </p:nvSpPr>
        <p:spPr>
          <a:xfrm>
            <a:off x="2208213" y="692150"/>
            <a:ext cx="7772400" cy="511175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zh-CN" altLang="en-US" sz="2400" dirty="0">
                <a:solidFill>
                  <a:srgbClr val="FF0000"/>
                </a:solidFill>
              </a:rPr>
              <a:t>．镜像水路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zh-CN" sz="2800" dirty="0"/>
          </a:p>
        </p:txBody>
      </p:sp>
      <p:sp>
        <p:nvSpPr>
          <p:cNvPr id="37893" name="AutoShape 6"/>
          <p:cNvSpPr/>
          <p:nvPr/>
        </p:nvSpPr>
        <p:spPr>
          <a:xfrm>
            <a:off x="5332413" y="3284538"/>
            <a:ext cx="360362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35480" y="1989455"/>
            <a:ext cx="3931920" cy="3140710"/>
            <a:chOff x="3048" y="3133"/>
            <a:chExt cx="6192" cy="4946"/>
          </a:xfrm>
        </p:grpSpPr>
        <p:pic>
          <p:nvPicPr>
            <p:cNvPr id="37891" name="Picture 4" descr="Snap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48" y="3133"/>
              <a:ext cx="5215" cy="4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058" y="7297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54  </a:t>
              </a:r>
              <a:r>
                <a:rPr lang="zh-CN" altLang="en-US"/>
                <a:t>创建镜像平面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793105" y="2349500"/>
            <a:ext cx="4681220" cy="2557780"/>
            <a:chOff x="9123" y="3700"/>
            <a:chExt cx="7372" cy="4028"/>
          </a:xfrm>
        </p:grpSpPr>
        <p:pic>
          <p:nvPicPr>
            <p:cNvPr id="37892" name="Picture 5" descr="Snap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" y="3700"/>
              <a:ext cx="7372" cy="40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10063" y="714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55  </a:t>
              </a:r>
              <a:r>
                <a:rPr lang="zh-CN" altLang="en-US"/>
                <a:t>镜像冷却系统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Rectangle 3"/>
          <p:cNvSpPr>
            <a:spLocks noGrp="1"/>
          </p:cNvSpPr>
          <p:nvPr>
            <p:ph idx="1"/>
          </p:nvPr>
        </p:nvSpPr>
        <p:spPr>
          <a:xfrm>
            <a:off x="2135188" y="1052513"/>
            <a:ext cx="7772400" cy="4683125"/>
          </a:xfrm>
        </p:spPr>
        <p:txBody>
          <a:bodyPr vert="horz" wrap="square" lIns="91440" tIns="45720" rIns="91440" bIns="45720" anchor="t"/>
          <a:p>
            <a:pPr algn="just" eaLnBrk="1" hangingPunct="1">
              <a:lnSpc>
                <a:spcPct val="13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6</a:t>
            </a:r>
            <a:r>
              <a:rPr lang="zh-CN" altLang="en-US" sz="2000" b="1" dirty="0">
                <a:solidFill>
                  <a:srgbClr val="FF0000"/>
                </a:solidFill>
              </a:rPr>
              <a:t>．创建型芯侧的冷却系统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1</a:t>
            </a:r>
            <a:r>
              <a:rPr lang="zh-CN" altLang="en-US" sz="2000" dirty="0"/>
              <a:t>）在装配导航器中取消隐藏“</a:t>
            </a:r>
            <a:r>
              <a:rPr lang="en-US" altLang="zh-CN" sz="2000" dirty="0"/>
              <a:t>yibiaogai _ej_pin_102”</a:t>
            </a:r>
            <a:r>
              <a:rPr lang="zh-CN" altLang="en-US" sz="2000" dirty="0"/>
              <a:t>、“</a:t>
            </a:r>
            <a:r>
              <a:rPr lang="en-US" altLang="zh-CN" sz="2000" dirty="0"/>
              <a:t>yibiaogai_lift_087”</a:t>
            </a:r>
            <a:r>
              <a:rPr lang="zh-CN" altLang="en-US" sz="2000" dirty="0"/>
              <a:t>和 “</a:t>
            </a:r>
            <a:r>
              <a:rPr lang="en-US" altLang="zh-CN" sz="2000" dirty="0"/>
              <a:t>yibiaogai_lift_087”</a:t>
            </a:r>
            <a:r>
              <a:rPr lang="zh-CN" altLang="en-US" sz="2000" dirty="0"/>
              <a:t>，显示顶杆和斜顶，如图</a:t>
            </a:r>
            <a:r>
              <a:rPr lang="en-US" altLang="zh-CN" sz="2000" dirty="0"/>
              <a:t>2-56</a:t>
            </a:r>
            <a:r>
              <a:rPr lang="zh-CN" altLang="en-US" sz="2000" dirty="0"/>
              <a:t>所示。由于型芯上有顶杆的过孔及斜顶避让槽，因此在设计水道时要注意防止部件之间的干涉。</a:t>
            </a:r>
            <a:endParaRPr lang="zh-CN" altLang="en-US" sz="2000" dirty="0"/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2</a:t>
            </a:r>
            <a:r>
              <a:rPr lang="zh-CN" altLang="en-US" sz="2000" dirty="0"/>
              <a:t>）由于操作步骤同上，此处不再赘述，只给出水道的定义位置，如图</a:t>
            </a:r>
            <a:r>
              <a:rPr lang="en-US" altLang="zh-CN" sz="2000" dirty="0"/>
              <a:t>2-57</a:t>
            </a:r>
            <a:r>
              <a:rPr lang="zh-CN" altLang="en-US" sz="2000" dirty="0"/>
              <a:t>所示，其放置点的坐标为：</a:t>
            </a:r>
            <a:r>
              <a:rPr lang="en-US" altLang="zh-CN" sz="2000" dirty="0"/>
              <a:t>(65</a:t>
            </a:r>
            <a:r>
              <a:rPr lang="zh-CN" altLang="en-US" sz="2000" dirty="0"/>
              <a:t>，</a:t>
            </a:r>
            <a:r>
              <a:rPr lang="en-US" altLang="zh-CN" sz="2000" dirty="0"/>
              <a:t>-5</a:t>
            </a:r>
            <a:r>
              <a:rPr lang="zh-CN" altLang="en-US" sz="2000" dirty="0"/>
              <a:t>，</a:t>
            </a:r>
            <a:r>
              <a:rPr lang="en-US" altLang="zh-CN" sz="2000" dirty="0"/>
              <a:t>0)</a:t>
            </a:r>
            <a:r>
              <a:rPr lang="zh-CN" altLang="en-US" sz="2000" dirty="0"/>
              <a:t>、</a:t>
            </a:r>
            <a:r>
              <a:rPr lang="en-US" altLang="zh-CN" sz="2000" dirty="0"/>
              <a:t>(15</a:t>
            </a:r>
            <a:r>
              <a:rPr lang="zh-CN" altLang="en-US" sz="2000" dirty="0"/>
              <a:t>，</a:t>
            </a:r>
            <a:r>
              <a:rPr lang="en-US" altLang="zh-CN" sz="2000" dirty="0"/>
              <a:t>-5</a:t>
            </a:r>
            <a:r>
              <a:rPr lang="zh-CN" altLang="en-US" sz="2000" dirty="0"/>
              <a:t>，</a:t>
            </a:r>
            <a:r>
              <a:rPr lang="en-US" altLang="zh-CN" sz="2000" dirty="0"/>
              <a:t>0)</a:t>
            </a:r>
            <a:r>
              <a:rPr lang="zh-CN" altLang="en-US" sz="2000" dirty="0"/>
              <a:t>、</a:t>
            </a:r>
            <a:r>
              <a:rPr lang="en-US" altLang="zh-CN" sz="2000" dirty="0"/>
              <a:t>(-25</a:t>
            </a:r>
            <a:r>
              <a:rPr lang="zh-CN" altLang="en-US" sz="2000" dirty="0"/>
              <a:t>，</a:t>
            </a:r>
            <a:r>
              <a:rPr lang="en-US" altLang="zh-CN" sz="2000" dirty="0"/>
              <a:t>-5</a:t>
            </a:r>
            <a:r>
              <a:rPr lang="zh-CN" altLang="en-US" sz="2000" dirty="0"/>
              <a:t>，</a:t>
            </a:r>
            <a:r>
              <a:rPr lang="en-US" altLang="zh-CN" sz="2000" dirty="0"/>
              <a:t>0)</a:t>
            </a:r>
            <a:r>
              <a:rPr lang="zh-CN" altLang="en-US" sz="2000" dirty="0"/>
              <a:t>、</a:t>
            </a:r>
            <a:r>
              <a:rPr lang="en-US" altLang="zh-CN" sz="2000" dirty="0"/>
              <a:t>(-65</a:t>
            </a:r>
            <a:r>
              <a:rPr lang="zh-CN" altLang="en-US" sz="2000" dirty="0"/>
              <a:t>，</a:t>
            </a:r>
            <a:r>
              <a:rPr lang="en-US" altLang="zh-CN" sz="2000" dirty="0"/>
              <a:t>-5</a:t>
            </a:r>
            <a:r>
              <a:rPr lang="zh-CN" altLang="en-US" sz="2000" dirty="0"/>
              <a:t>，</a:t>
            </a:r>
            <a:r>
              <a:rPr lang="en-US" altLang="zh-CN" sz="2000" dirty="0"/>
              <a:t>0)</a:t>
            </a:r>
            <a:r>
              <a:rPr lang="zh-CN" altLang="en-US" sz="2000" dirty="0"/>
              <a:t>。生成的型芯侧的冷却系统如图</a:t>
            </a:r>
            <a:r>
              <a:rPr lang="en-US" altLang="zh-CN" sz="2000" dirty="0"/>
              <a:t>2-58</a:t>
            </a:r>
            <a:r>
              <a:rPr lang="zh-CN" altLang="en-US" sz="2000" dirty="0"/>
              <a:t>所示。</a:t>
            </a:r>
            <a:endParaRPr lang="zh-CN" altLang="en-US" sz="2000" dirty="0"/>
          </a:p>
        </p:txBody>
      </p:sp>
    </p:spTree>
  </p:cSld>
  <p:clrMapOvr>
    <a:masterClrMapping/>
  </p:clrMapOvr>
  <p:transition spd="slow">
    <p:randomBar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905125" y="260350"/>
            <a:ext cx="7296785" cy="5977255"/>
            <a:chOff x="4575" y="410"/>
            <a:chExt cx="11491" cy="9413"/>
          </a:xfrm>
        </p:grpSpPr>
        <p:pic>
          <p:nvPicPr>
            <p:cNvPr id="39939" name="Picture 4" descr="Snap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40" y="410"/>
              <a:ext cx="9828" cy="9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575" y="4150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56  </a:t>
              </a:r>
              <a:r>
                <a:rPr lang="zh-CN" altLang="en-US"/>
                <a:t>显示顶杆和斜顶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884" y="4028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57  </a:t>
              </a:r>
              <a:r>
                <a:rPr lang="zh-CN" altLang="en-US"/>
                <a:t>定义水道位置</a:t>
              </a:r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87" y="9243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58  </a:t>
              </a:r>
              <a:r>
                <a:rPr lang="zh-CN" altLang="en-US"/>
                <a:t>型芯侧冷却系统</a:t>
              </a:r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473" y="9105"/>
              <a:ext cx="5183" cy="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2-</a:t>
              </a:r>
              <a:r>
                <a:rPr lang="en-US"/>
                <a:t>59  </a:t>
              </a:r>
              <a:r>
                <a:rPr lang="zh-CN" altLang="en-US"/>
                <a:t>全部显示模具装配</a:t>
              </a:r>
              <a:endParaRPr lang="zh-CN" altLang="en-US"/>
            </a:p>
          </p:txBody>
        </p:sp>
      </p:grpSp>
    </p:spTree>
  </p:cSld>
  <p:clrMapOvr>
    <a:masterClrMapping/>
  </p:clrMapOvr>
  <p:transition spd="slow">
    <p:randomBar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5" descr="PPT-3"/>
          <p:cNvPicPr>
            <a:picLocks noChangeAspect="1"/>
          </p:cNvPicPr>
          <p:nvPr/>
        </p:nvPicPr>
        <p:blipFill>
          <a:blip r:embed="rId1"/>
          <a:srcRect l="1257" t="3125" r="1468" b="3125"/>
          <a:stretch>
            <a:fillRect/>
          </a:stretch>
        </p:blipFill>
        <p:spPr>
          <a:xfrm>
            <a:off x="-29845" y="0"/>
            <a:ext cx="1237678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6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5361" name="对象 1"/>
          <p:cNvGraphicFramePr/>
          <p:nvPr/>
        </p:nvGraphicFramePr>
        <p:xfrm>
          <a:off x="1089025" y="1303338"/>
          <a:ext cx="9494838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9486900" imgH="4248150" progId="Paint.Picture">
                  <p:embed/>
                </p:oleObj>
              </mc:Choice>
              <mc:Fallback>
                <p:oleObj name="" r:id="rId1" imgW="9486900" imgH="4248150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89025" y="1303338"/>
                        <a:ext cx="9494838" cy="4251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文本框 6"/>
          <p:cNvSpPr txBox="1"/>
          <p:nvPr/>
        </p:nvSpPr>
        <p:spPr>
          <a:xfrm>
            <a:off x="650875" y="176213"/>
            <a:ext cx="22748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绘制特征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草图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6385" name="对象 1"/>
          <p:cNvGraphicFramePr/>
          <p:nvPr/>
        </p:nvGraphicFramePr>
        <p:xfrm>
          <a:off x="1992313" y="1508125"/>
          <a:ext cx="820737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8201025" imgH="3838575" progId="Paint.Picture">
                  <p:embed/>
                </p:oleObj>
              </mc:Choice>
              <mc:Fallback>
                <p:oleObj name="" r:id="rId1" imgW="8201025" imgH="3838575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92313" y="1508125"/>
                        <a:ext cx="8207375" cy="3841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文本框 6"/>
          <p:cNvSpPr txBox="1"/>
          <p:nvPr/>
        </p:nvSpPr>
        <p:spPr>
          <a:xfrm>
            <a:off x="650875" y="176213"/>
            <a:ext cx="2717800" cy="119856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完成特征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草图，厚度同特征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t=0.2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创建弯边特征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17410" name="对象 1"/>
          <p:cNvGraphicFramePr/>
          <p:nvPr/>
        </p:nvGraphicFramePr>
        <p:xfrm>
          <a:off x="3511550" y="20638"/>
          <a:ext cx="6997700" cy="681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" imgW="6991350" imgH="6810375" progId="Paint.Picture">
                  <p:embed/>
                </p:oleObj>
              </mc:Choice>
              <mc:Fallback>
                <p:oleObj name="" r:id="rId1" imgW="6991350" imgH="6810375" progId="Paint.Pictur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11550" y="20638"/>
                        <a:ext cx="6997700" cy="6816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标注 5"/>
          <p:cNvSpPr/>
          <p:nvPr/>
        </p:nvSpPr>
        <p:spPr>
          <a:xfrm>
            <a:off x="6378575" y="2178050"/>
            <a:ext cx="2489200" cy="809625"/>
          </a:xfrm>
          <a:prstGeom prst="wedgeRectCallout">
            <a:avLst>
              <a:gd name="adj1" fmla="val -84362"/>
              <a:gd name="adj2" fmla="val 2939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使用本地值选项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4248150" y="6424613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" name=" 160"/>
          <p:cNvSpPr/>
          <p:nvPr/>
        </p:nvSpPr>
        <p:spPr>
          <a:xfrm>
            <a:off x="4629150" y="5572125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18434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创建折弯特征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18435" name="对象 1"/>
          <p:cNvGraphicFramePr/>
          <p:nvPr/>
        </p:nvGraphicFramePr>
        <p:xfrm>
          <a:off x="3382963" y="636588"/>
          <a:ext cx="7559675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" imgW="7553325" imgH="5076825" progId="Paint.Picture">
                  <p:embed/>
                </p:oleObj>
              </mc:Choice>
              <mc:Fallback>
                <p:oleObj name="" r:id="rId1" imgW="7553325" imgH="5076825" progId="Paint.Pictur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82963" y="636588"/>
                        <a:ext cx="7559675" cy="5081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标注 3"/>
          <p:cNvSpPr/>
          <p:nvPr/>
        </p:nvSpPr>
        <p:spPr>
          <a:xfrm>
            <a:off x="7994650" y="746125"/>
            <a:ext cx="2581275" cy="809625"/>
          </a:xfrm>
          <a:prstGeom prst="wedgeRectCallout">
            <a:avLst>
              <a:gd name="adj1" fmla="val 17715"/>
              <a:gd name="adj2" fmla="val 2242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选择弯边背面为草图平面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9457" name="对象 1"/>
          <p:cNvGraphicFramePr/>
          <p:nvPr/>
        </p:nvGraphicFramePr>
        <p:xfrm>
          <a:off x="3143250" y="1208088"/>
          <a:ext cx="5508625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" imgW="5505450" imgH="3829050" progId="Paint.Picture">
                  <p:embed/>
                </p:oleObj>
              </mc:Choice>
              <mc:Fallback>
                <p:oleObj name="" r:id="rId1" imgW="5505450" imgH="3829050" progId="Paint.Picture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43250" y="1208088"/>
                        <a:ext cx="5508625" cy="3832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标注 5"/>
          <p:cNvSpPr/>
          <p:nvPr/>
        </p:nvSpPr>
        <p:spPr>
          <a:xfrm>
            <a:off x="419100" y="1208088"/>
            <a:ext cx="2489200" cy="809625"/>
          </a:xfrm>
          <a:prstGeom prst="wedgeRectCallout">
            <a:avLst>
              <a:gd name="adj1" fmla="val 134438"/>
              <a:gd name="adj2" fmla="val 1025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约束折弯边两端与上下边重合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0481" name="对象 1"/>
          <p:cNvGraphicFramePr/>
          <p:nvPr/>
        </p:nvGraphicFramePr>
        <p:xfrm>
          <a:off x="257175" y="428625"/>
          <a:ext cx="8461375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" imgW="6886575" imgH="3848100" progId="Paint.Picture">
                  <p:embed/>
                </p:oleObj>
              </mc:Choice>
              <mc:Fallback>
                <p:oleObj name="" r:id="rId1" imgW="6886575" imgH="3848100" progId="Paint.Picture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7175" y="428625"/>
                        <a:ext cx="8461375" cy="53292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230313" y="5213350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graphicFrame>
        <p:nvGraphicFramePr>
          <p:cNvPr id="20483" name="对象 3"/>
          <p:cNvGraphicFramePr/>
          <p:nvPr/>
        </p:nvGraphicFramePr>
        <p:xfrm>
          <a:off x="7410450" y="428625"/>
          <a:ext cx="4537075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3" imgW="4533900" imgH="4781550" progId="Paint.Picture">
                  <p:embed/>
                </p:oleObj>
              </mc:Choice>
              <mc:Fallback>
                <p:oleObj name="" r:id="rId3" imgW="4533900" imgH="4781550" progId="Paint.Picture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0450" y="428625"/>
                        <a:ext cx="4537075" cy="4784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 160"/>
          <p:cNvSpPr/>
          <p:nvPr/>
        </p:nvSpPr>
        <p:spPr>
          <a:xfrm>
            <a:off x="7280275" y="3422650"/>
            <a:ext cx="1104900" cy="7810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3576638" y="1651000"/>
            <a:ext cx="2582863" cy="457200"/>
          </a:xfrm>
          <a:prstGeom prst="wedgeRectCallout">
            <a:avLst>
              <a:gd name="adj1" fmla="val -45869"/>
              <a:gd name="adj2" fmla="val 2394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单击反侧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反向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66786" y="5539740"/>
            <a:ext cx="3351371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"/>
              <a:t>图</a:t>
            </a:r>
            <a:r>
              <a:rPr lang="en-US" altLang="zh-CN" sz="100"/>
              <a:t>1-</a:t>
            </a:r>
            <a:r>
              <a:rPr lang="en-US" sz="100"/>
              <a:t>24    </a:t>
            </a:r>
            <a:r>
              <a:rPr lang="zh-CN" altLang="en-US" sz="100"/>
              <a:t>模具显示</a:t>
            </a:r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4766945" y="2827020"/>
            <a:ext cx="3007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钣金件部分</a:t>
            </a:r>
            <a:endParaRPr lang="zh-CN" altLang="en-US" sz="3200" b="1"/>
          </a:p>
        </p:txBody>
      </p:sp>
    </p:spTree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1505" name="对象 1"/>
          <p:cNvGraphicFramePr/>
          <p:nvPr/>
        </p:nvGraphicFramePr>
        <p:xfrm>
          <a:off x="-46037" y="1152525"/>
          <a:ext cx="6797675" cy="525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1" imgW="6791325" imgH="5248275" progId="Paint.Picture">
                  <p:embed/>
                </p:oleObj>
              </mc:Choice>
              <mc:Fallback>
                <p:oleObj name="" r:id="rId1" imgW="6791325" imgH="5248275" progId="Paint.Picture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46037" y="1152525"/>
                        <a:ext cx="6797675" cy="52530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创建折弯特征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3683000" y="1152525"/>
            <a:ext cx="2582863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选择弯边背面为草图平面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4827588" y="5853113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graphicFrame>
        <p:nvGraphicFramePr>
          <p:cNvPr id="21509" name="对象 4"/>
          <p:cNvGraphicFramePr/>
          <p:nvPr/>
        </p:nvGraphicFramePr>
        <p:xfrm>
          <a:off x="7312025" y="1835150"/>
          <a:ext cx="4318000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3" imgW="4314825" imgH="4133850" progId="Paint.Picture">
                  <p:embed/>
                </p:oleObj>
              </mc:Choice>
              <mc:Fallback>
                <p:oleObj name="" r:id="rId3" imgW="4314825" imgH="4133850" progId="Paint.Picture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12025" y="1835150"/>
                        <a:ext cx="4318000" cy="4137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2529" name="对象 3"/>
          <p:cNvGraphicFramePr/>
          <p:nvPr/>
        </p:nvGraphicFramePr>
        <p:xfrm>
          <a:off x="2519363" y="392113"/>
          <a:ext cx="8432800" cy="569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1" imgW="6934200" imgH="5124450" progId="Paint.Picture">
                  <p:embed/>
                </p:oleObj>
              </mc:Choice>
              <mc:Fallback>
                <p:oleObj name="" r:id="rId1" imgW="6934200" imgH="5124450" progId="Paint.Picture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19363" y="392113"/>
                        <a:ext cx="8432800" cy="5692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标注 8"/>
          <p:cNvSpPr/>
          <p:nvPr/>
        </p:nvSpPr>
        <p:spPr>
          <a:xfrm>
            <a:off x="5832475" y="1528763"/>
            <a:ext cx="2581275" cy="457200"/>
          </a:xfrm>
          <a:prstGeom prst="wedgeRectCallout">
            <a:avLst>
              <a:gd name="adj1" fmla="val -45869"/>
              <a:gd name="adj2" fmla="val 2394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单击反侧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3471863" y="5137150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3553" name="对象 1"/>
          <p:cNvGraphicFramePr/>
          <p:nvPr/>
        </p:nvGraphicFramePr>
        <p:xfrm>
          <a:off x="2820988" y="1108075"/>
          <a:ext cx="6548437" cy="464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1" imgW="6543675" imgH="4638675" progId="Paint.Picture">
                  <p:embed/>
                </p:oleObj>
              </mc:Choice>
              <mc:Fallback>
                <p:oleObj name="" r:id="rId1" imgW="6543675" imgH="4638675" progId="Paint.Picture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20988" y="1108075"/>
                        <a:ext cx="6548437" cy="4641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创建弯边特征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7446963" y="1914525"/>
            <a:ext cx="2582863" cy="809625"/>
          </a:xfrm>
          <a:prstGeom prst="wedgeRectCallout">
            <a:avLst>
              <a:gd name="adj1" fmla="val -55458"/>
              <a:gd name="adj2" fmla="val 3183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选择为弯边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973763" y="4206875"/>
            <a:ext cx="2682875" cy="1401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4577" name="对象 1"/>
          <p:cNvGraphicFramePr/>
          <p:nvPr/>
        </p:nvGraphicFramePr>
        <p:xfrm>
          <a:off x="2206625" y="315913"/>
          <a:ext cx="7778750" cy="622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1" imgW="7772400" imgH="6219825" progId="Paint.Picture">
                  <p:embed/>
                </p:oleObj>
              </mc:Choice>
              <mc:Fallback>
                <p:oleObj name="" r:id="rId1" imgW="7772400" imgH="6219825" progId="Paint.Picture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06625" y="315913"/>
                        <a:ext cx="7778750" cy="6224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2938463" y="6340475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5601" name="对象 3"/>
          <p:cNvGraphicFramePr/>
          <p:nvPr/>
        </p:nvGraphicFramePr>
        <p:xfrm>
          <a:off x="88900" y="642938"/>
          <a:ext cx="7750175" cy="618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1" imgW="7743825" imgH="6181725" progId="Paint.Picture">
                  <p:embed/>
                </p:oleObj>
              </mc:Choice>
              <mc:Fallback>
                <p:oleObj name="" r:id="rId1" imgW="7743825" imgH="6181725" progId="Paint.Picture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8900" y="642938"/>
                        <a:ext cx="7750175" cy="61864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对象 5"/>
          <p:cNvGraphicFramePr/>
          <p:nvPr/>
        </p:nvGraphicFramePr>
        <p:xfrm>
          <a:off x="7232650" y="2560638"/>
          <a:ext cx="5051425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3" imgW="5048250" imgH="4000500" progId="Paint.Picture">
                  <p:embed/>
                </p:oleObj>
              </mc:Choice>
              <mc:Fallback>
                <p:oleObj name="" r:id="rId3" imgW="5048250" imgH="4000500" progId="Paint.Picture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2650" y="2560638"/>
                        <a:ext cx="5051425" cy="4003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创建折弯特征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3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683000" y="1152525"/>
            <a:ext cx="2582863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选择弯边内面为草图平面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8780463" y="4157663"/>
            <a:ext cx="2582863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绘制折弯线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6625" name="对象 1"/>
          <p:cNvGraphicFramePr/>
          <p:nvPr/>
        </p:nvGraphicFramePr>
        <p:xfrm>
          <a:off x="2489200" y="688975"/>
          <a:ext cx="5842000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" r:id="rId1" imgW="5838825" imgH="5019675" progId="Paint.Picture">
                  <p:embed/>
                </p:oleObj>
              </mc:Choice>
              <mc:Fallback>
                <p:oleObj name="" r:id="rId1" imgW="5838825" imgH="5019675" progId="Paint.Picture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89200" y="688975"/>
                        <a:ext cx="5842000" cy="5022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标注 8"/>
          <p:cNvSpPr/>
          <p:nvPr/>
        </p:nvSpPr>
        <p:spPr>
          <a:xfrm>
            <a:off x="5130800" y="1193800"/>
            <a:ext cx="2582863" cy="457200"/>
          </a:xfrm>
          <a:prstGeom prst="wedgeRectCallout">
            <a:avLst>
              <a:gd name="adj1" fmla="val -45869"/>
              <a:gd name="adj2" fmla="val 2394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单击反侧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3028950" y="5303838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6"/>
          <p:cNvSpPr txBox="1"/>
          <p:nvPr/>
        </p:nvSpPr>
        <p:spPr>
          <a:xfrm>
            <a:off x="422275" y="176213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创建折弯特征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4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27650" name="对象 1"/>
          <p:cNvGraphicFramePr/>
          <p:nvPr/>
        </p:nvGraphicFramePr>
        <p:xfrm>
          <a:off x="292100" y="1225550"/>
          <a:ext cx="6853238" cy="490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" r:id="rId1" imgW="6848475" imgH="4895850" progId="Paint.Picture">
                  <p:embed/>
                </p:oleObj>
              </mc:Choice>
              <mc:Fallback>
                <p:oleObj name="" r:id="rId1" imgW="6848475" imgH="4895850" progId="Paint.Picture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2100" y="1225550"/>
                        <a:ext cx="6853238" cy="4900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标注 9"/>
          <p:cNvSpPr/>
          <p:nvPr/>
        </p:nvSpPr>
        <p:spPr>
          <a:xfrm>
            <a:off x="4017963" y="1225550"/>
            <a:ext cx="2582863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选择弯边背面为草图平面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27652" name="对象 11"/>
          <p:cNvGraphicFramePr/>
          <p:nvPr/>
        </p:nvGraphicFramePr>
        <p:xfrm>
          <a:off x="6913563" y="2212975"/>
          <a:ext cx="5184775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" r:id="rId3" imgW="5181600" imgH="4105275" progId="Paint.Picture">
                  <p:embed/>
                </p:oleObj>
              </mc:Choice>
              <mc:Fallback>
                <p:oleObj name="" r:id="rId3" imgW="5181600" imgH="4105275" progId="Paint.Picture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3563" y="2212975"/>
                        <a:ext cx="5184775" cy="4108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标注 13"/>
          <p:cNvSpPr/>
          <p:nvPr/>
        </p:nvSpPr>
        <p:spPr>
          <a:xfrm>
            <a:off x="8474075" y="2212975"/>
            <a:ext cx="2581275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绘制折弯线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673" name="对象 1"/>
          <p:cNvGraphicFramePr/>
          <p:nvPr/>
        </p:nvGraphicFramePr>
        <p:xfrm>
          <a:off x="133350" y="387350"/>
          <a:ext cx="7200900" cy="576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" r:id="rId1" imgW="6038850" imgH="5410200" progId="Paint.Picture">
                  <p:embed/>
                </p:oleObj>
              </mc:Choice>
              <mc:Fallback>
                <p:oleObj name="" r:id="rId1" imgW="6038850" imgH="5410200" progId="Paint.Picture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3350" y="387350"/>
                        <a:ext cx="7200900" cy="5764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标注 8"/>
          <p:cNvSpPr/>
          <p:nvPr/>
        </p:nvSpPr>
        <p:spPr>
          <a:xfrm>
            <a:off x="3225800" y="904875"/>
            <a:ext cx="2582863" cy="457200"/>
          </a:xfrm>
          <a:prstGeom prst="wedgeRectCallout">
            <a:avLst>
              <a:gd name="adj1" fmla="val -45869"/>
              <a:gd name="adj2" fmla="val 2394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单击反侧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1077913" y="5227638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graphicFrame>
        <p:nvGraphicFramePr>
          <p:cNvPr id="28676" name="对象 3"/>
          <p:cNvGraphicFramePr/>
          <p:nvPr/>
        </p:nvGraphicFramePr>
        <p:xfrm>
          <a:off x="7874000" y="814388"/>
          <a:ext cx="4308475" cy="491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3" imgW="4305300" imgH="4905375" progId="Paint.Picture">
                  <p:embed/>
                </p:oleObj>
              </mc:Choice>
              <mc:Fallback>
                <p:oleObj name="" r:id="rId3" imgW="4305300" imgH="4905375" progId="Paint.Picture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74000" y="814388"/>
                        <a:ext cx="4308475" cy="4910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9697" name="对象 1"/>
          <p:cNvGraphicFramePr/>
          <p:nvPr/>
        </p:nvGraphicFramePr>
        <p:xfrm>
          <a:off x="479425" y="1185863"/>
          <a:ext cx="6996113" cy="549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1" imgW="6991350" imgH="5486400" progId="Paint.Picture">
                  <p:embed/>
                </p:oleObj>
              </mc:Choice>
              <mc:Fallback>
                <p:oleObj name="" r:id="rId1" imgW="6991350" imgH="5486400" progId="Paint.Picture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79425" y="1185863"/>
                        <a:ext cx="6996113" cy="54911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8" name="文本框 6"/>
          <p:cNvSpPr txBox="1"/>
          <p:nvPr/>
        </p:nvSpPr>
        <p:spPr>
          <a:xfrm>
            <a:off x="666750" y="222250"/>
            <a:ext cx="214947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镜像特征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4184650" y="530225"/>
            <a:ext cx="2582863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选取弯边特征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，折弯特征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4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5816600" y="4518025"/>
            <a:ext cx="2581275" cy="809625"/>
          </a:xfrm>
          <a:prstGeom prst="wedgeRectCallout">
            <a:avLst>
              <a:gd name="adj1" fmla="val -83194"/>
              <a:gd name="adj2" fmla="val 1188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YZ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面为镜像面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1077913" y="5030788"/>
            <a:ext cx="536575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graphicFrame>
        <p:nvGraphicFramePr>
          <p:cNvPr id="29702" name="对象 4"/>
          <p:cNvGraphicFramePr/>
          <p:nvPr/>
        </p:nvGraphicFramePr>
        <p:xfrm>
          <a:off x="8397875" y="1185863"/>
          <a:ext cx="4079875" cy="493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" r:id="rId3" imgW="4076700" imgH="4933950" progId="Paint.Picture">
                  <p:embed/>
                </p:oleObj>
              </mc:Choice>
              <mc:Fallback>
                <p:oleObj name="" r:id="rId3" imgW="4076700" imgH="4933950" progId="Paint.Picture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7875" y="1185863"/>
                        <a:ext cx="4079875" cy="49387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0721" name="对象 1"/>
          <p:cNvGraphicFramePr/>
          <p:nvPr/>
        </p:nvGraphicFramePr>
        <p:xfrm>
          <a:off x="590550" y="1400175"/>
          <a:ext cx="5616575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" r:id="rId1" imgW="4819650" imgH="3657600" progId="Paint.Picture">
                  <p:embed/>
                </p:oleObj>
              </mc:Choice>
              <mc:Fallback>
                <p:oleObj name="" r:id="rId1" imgW="4819650" imgH="3657600" progId="Paint.Picture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0550" y="1400175"/>
                        <a:ext cx="5616575" cy="4057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文本框 6"/>
          <p:cNvSpPr txBox="1"/>
          <p:nvPr/>
        </p:nvSpPr>
        <p:spPr>
          <a:xfrm>
            <a:off x="309563" y="176213"/>
            <a:ext cx="214947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倒角特征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1~6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3879850" y="1536700"/>
            <a:ext cx="2720975" cy="809625"/>
          </a:xfrm>
          <a:prstGeom prst="wedgeRectCallout">
            <a:avLst>
              <a:gd name="adj1" fmla="val -13560"/>
              <a:gd name="adj2" fmla="val 209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倒圆角边，共六处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30724" name="对象 3"/>
          <p:cNvGraphicFramePr/>
          <p:nvPr/>
        </p:nvGraphicFramePr>
        <p:xfrm>
          <a:off x="7531100" y="1150938"/>
          <a:ext cx="3803650" cy="504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" r:id="rId3" imgW="3800475" imgH="5038725" progId="Paint.Picture">
                  <p:embed/>
                </p:oleObj>
              </mc:Choice>
              <mc:Fallback>
                <p:oleObj name="" r:id="rId3" imgW="3800475" imgH="5038725" progId="Paint.Picture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31100" y="1150938"/>
                        <a:ext cx="3803650" cy="50434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文本框 6"/>
          <p:cNvSpPr txBox="1"/>
          <p:nvPr/>
        </p:nvSpPr>
        <p:spPr>
          <a:xfrm>
            <a:off x="7531100" y="636588"/>
            <a:ext cx="35829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完成工件，全部保存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 idx="4294967295"/>
          </p:nvPr>
        </p:nvSpPr>
        <p:spPr>
          <a:xfrm>
            <a:off x="0" y="12700"/>
            <a:ext cx="10515600" cy="1325880"/>
          </a:xfrm>
        </p:spPr>
        <p:txBody>
          <a:bodyPr lIns="91440" tIns="45720" rIns="91440" bIns="45720" anchor="ctr"/>
          <a:p>
            <a:r>
              <a:rPr lang="zh-CN" altLang="en-US"/>
              <a:t>钣金设计</a:t>
            </a:r>
            <a:endParaRPr lang="zh-CN" altLang="en-US"/>
          </a:p>
        </p:txBody>
      </p:sp>
      <p:graphicFrame>
        <p:nvGraphicFramePr>
          <p:cNvPr id="4098" name="对象 3"/>
          <p:cNvGraphicFramePr/>
          <p:nvPr/>
        </p:nvGraphicFramePr>
        <p:xfrm>
          <a:off x="838200" y="2954338"/>
          <a:ext cx="900430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4953000" imgH="752475" progId="Paint.Picture">
                  <p:embed/>
                </p:oleObj>
              </mc:Choice>
              <mc:Fallback>
                <p:oleObj name="" r:id="rId1" imgW="4953000" imgH="752475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38200" y="2954338"/>
                        <a:ext cx="9004300" cy="1517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标注 5"/>
          <p:cNvSpPr/>
          <p:nvPr/>
        </p:nvSpPr>
        <p:spPr>
          <a:xfrm>
            <a:off x="838200" y="4686300"/>
            <a:ext cx="598488" cy="161925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草图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2441575" y="4578350"/>
            <a:ext cx="598488" cy="172720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突出块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638550" y="4578350"/>
            <a:ext cx="598488" cy="183515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封闭拐角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5126038" y="4525963"/>
            <a:ext cx="598488" cy="1833563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拉伸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6716713" y="4471988"/>
            <a:ext cx="598488" cy="1744663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伸直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8199438" y="4500563"/>
            <a:ext cx="598488" cy="1833563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展平实体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1708150" y="1339850"/>
            <a:ext cx="596900" cy="1614488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基准面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3040063" y="1339850"/>
            <a:ext cx="598488" cy="1614488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弯边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4527550" y="1338263"/>
            <a:ext cx="598488" cy="1725613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凹坑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30" name="矩形标注 29"/>
          <p:cNvSpPr/>
          <p:nvPr/>
        </p:nvSpPr>
        <p:spPr>
          <a:xfrm>
            <a:off x="5951538" y="1120775"/>
            <a:ext cx="877888" cy="1833563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调整折弯半径大小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31" name="矩形标注 30"/>
          <p:cNvSpPr/>
          <p:nvPr/>
        </p:nvSpPr>
        <p:spPr>
          <a:xfrm>
            <a:off x="7418388" y="1120775"/>
            <a:ext cx="598488" cy="1833563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转换为钣金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32" name="矩形标注 31"/>
          <p:cNvSpPr/>
          <p:nvPr/>
        </p:nvSpPr>
        <p:spPr>
          <a:xfrm>
            <a:off x="9083675" y="1120775"/>
            <a:ext cx="598488" cy="1833563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zh-CN" altLang="en-US" sz="2400" b="1" strike="noStrike" noProof="1">
                <a:solidFill>
                  <a:schemeClr val="tx1"/>
                </a:solidFill>
              </a:rPr>
              <a:t>高级弯边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6" grpId="0" bldLvl="0" animBg="1"/>
      <p:bldP spid="7" grpId="0" bldLvl="0" animBg="1"/>
      <p:bldP spid="17" grpId="0" bldLvl="0" animBg="1"/>
      <p:bldP spid="8" grpId="0" bldLvl="0" animBg="1"/>
      <p:bldP spid="29" grpId="0" bldLvl="0" animBg="1"/>
      <p:bldP spid="9" grpId="0" bldLvl="0" animBg="1"/>
      <p:bldP spid="30" grpId="0" bldLvl="0" animBg="1"/>
      <p:bldP spid="10" grpId="0" bldLvl="0" animBg="1"/>
      <p:bldP spid="31" grpId="0" bldLvl="0" animBg="1"/>
      <p:bldP spid="11" grpId="0" bldLvl="0" animBg="1"/>
      <p:bldP spid="3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1745" name="对象 1"/>
          <p:cNvGraphicFramePr/>
          <p:nvPr/>
        </p:nvGraphicFramePr>
        <p:xfrm>
          <a:off x="647700" y="2406650"/>
          <a:ext cx="3459163" cy="274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" r:id="rId1" imgW="3457575" imgH="2743200" progId="Paint.Picture">
                  <p:embed/>
                </p:oleObj>
              </mc:Choice>
              <mc:Fallback>
                <p:oleObj name="" r:id="rId1" imgW="3457575" imgH="2743200" progId="Paint.Picture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7700" y="2406650"/>
                        <a:ext cx="3459163" cy="27447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6" name="对象 3"/>
          <p:cNvGraphicFramePr/>
          <p:nvPr/>
        </p:nvGraphicFramePr>
        <p:xfrm>
          <a:off x="5121275" y="2606675"/>
          <a:ext cx="5910263" cy="254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" r:id="rId3" imgW="5905500" imgH="2543175" progId="Paint.Picture">
                  <p:embed/>
                </p:oleObj>
              </mc:Choice>
              <mc:Fallback>
                <p:oleObj name="" r:id="rId3" imgW="5905500" imgH="2543175" progId="Paint.Picture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1275" y="2606675"/>
                        <a:ext cx="5910263" cy="25447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959485" y="603250"/>
            <a:ext cx="622998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衣柜合页组件</a:t>
            </a:r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——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钣金件</a:t>
            </a:r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设计</a:t>
            </a:r>
            <a:endParaRPr lang="zh-CN" altLang="en-US" sz="32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2769" name="对象 1"/>
          <p:cNvGraphicFramePr/>
          <p:nvPr/>
        </p:nvGraphicFramePr>
        <p:xfrm>
          <a:off x="2097088" y="1093788"/>
          <a:ext cx="7997825" cy="467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" r:id="rId1" imgW="7991475" imgH="4667250" progId="Paint.Picture">
                  <p:embed/>
                </p:oleObj>
              </mc:Choice>
              <mc:Fallback>
                <p:oleObj name="" r:id="rId1" imgW="7991475" imgH="4667250" progId="Paint.Picture">
                  <p:embed/>
                  <p:pic>
                    <p:nvPicPr>
                      <p:cNvPr id="0" name="图片 310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97088" y="1093788"/>
                        <a:ext cx="7997825" cy="4670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76605" y="405130"/>
            <a:ext cx="622998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衣柜合页组件</a:t>
            </a:r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——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钣金件</a:t>
            </a:r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设计</a:t>
            </a:r>
            <a:endParaRPr lang="zh-CN" altLang="en-US" sz="32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文本框 6"/>
          <p:cNvSpPr txBox="1"/>
          <p:nvPr/>
        </p:nvSpPr>
        <p:spPr>
          <a:xfrm>
            <a:off x="727075" y="160338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新建文件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3794" name="文本框 1"/>
          <p:cNvSpPr txBox="1"/>
          <p:nvPr/>
        </p:nvSpPr>
        <p:spPr>
          <a:xfrm>
            <a:off x="1095375" y="911225"/>
            <a:ext cx="3687763" cy="175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、单位：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mm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、模板：钣金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、名称：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6014201000Y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823913" y="2954338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5375" y="3830638"/>
            <a:ext cx="4784725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、【开始】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→【建模】→【拉伸】→【绘制截面草图】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7273925" y="841375"/>
          <a:ext cx="41656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" r:id="rId1" imgW="4162425" imgH="5172075" progId="Paint.Picture">
                  <p:embed/>
                </p:oleObj>
              </mc:Choice>
              <mc:Fallback>
                <p:oleObj name="" r:id="rId1" imgW="4162425" imgH="5172075" progId="Paint.Picture">
                  <p:embed/>
                  <p:pic>
                    <p:nvPicPr>
                      <p:cNvPr id="0" name="图片 310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73925" y="841375"/>
                        <a:ext cx="4165600" cy="5175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标注 9"/>
          <p:cNvSpPr/>
          <p:nvPr/>
        </p:nvSpPr>
        <p:spPr>
          <a:xfrm>
            <a:off x="3971925" y="5207000"/>
            <a:ext cx="2720975" cy="809625"/>
          </a:xfrm>
          <a:prstGeom prst="wedgeRectCallout">
            <a:avLst>
              <a:gd name="adj1" fmla="val 78331"/>
              <a:gd name="adj2" fmla="val -731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勾选创建中间基准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10355263" y="1384300"/>
            <a:ext cx="1554163" cy="809625"/>
          </a:xfrm>
          <a:prstGeom prst="wedgeRectCallout">
            <a:avLst>
              <a:gd name="adj1" fmla="val -2410"/>
              <a:gd name="adj2" fmla="val 258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XY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基准面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34818" name="对象 1"/>
          <p:cNvGraphicFramePr/>
          <p:nvPr/>
        </p:nvGraphicFramePr>
        <p:xfrm>
          <a:off x="241300" y="2009775"/>
          <a:ext cx="4833938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" r:id="rId1" imgW="6886575" imgH="3400425" progId="Paint.Picture">
                  <p:embed/>
                </p:oleObj>
              </mc:Choice>
              <mc:Fallback>
                <p:oleObj name="" r:id="rId1" imgW="6886575" imgH="3400425" progId="Paint.Picture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1300" y="2009775"/>
                        <a:ext cx="4833938" cy="2838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标注 9"/>
          <p:cNvSpPr/>
          <p:nvPr/>
        </p:nvSpPr>
        <p:spPr>
          <a:xfrm>
            <a:off x="847725" y="1200150"/>
            <a:ext cx="2720975" cy="809625"/>
          </a:xfrm>
          <a:prstGeom prst="wedgeRectCallout">
            <a:avLst>
              <a:gd name="adj1" fmla="val 1551"/>
              <a:gd name="adj2" fmla="val 1583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矩形，约束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X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Y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轴对称，长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60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，宽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20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34820" name="对象 4"/>
          <p:cNvGraphicFramePr/>
          <p:nvPr/>
        </p:nvGraphicFramePr>
        <p:xfrm>
          <a:off x="5224463" y="788988"/>
          <a:ext cx="6958012" cy="528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" r:id="rId3" imgW="6953250" imgH="5276850" progId="Paint.Picture">
                  <p:embed/>
                </p:oleObj>
              </mc:Choice>
              <mc:Fallback>
                <p:oleObj name="" r:id="rId3" imgW="6953250" imgH="5276850" progId="Paint.Picture">
                  <p:embed/>
                  <p:pic>
                    <p:nvPicPr>
                      <p:cNvPr id="0" name="图片 310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4463" y="788988"/>
                        <a:ext cx="6958012" cy="52816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5481638" y="5718175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8261350" y="1200150"/>
            <a:ext cx="1616075" cy="809625"/>
          </a:xfrm>
          <a:prstGeom prst="wedgeRectCallout">
            <a:avLst>
              <a:gd name="adj1" fmla="val -88669"/>
              <a:gd name="adj2" fmla="val 1849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开始：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0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结束：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2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5841" name="对象 1"/>
          <p:cNvGraphicFramePr/>
          <p:nvPr/>
        </p:nvGraphicFramePr>
        <p:xfrm>
          <a:off x="1982788" y="1436688"/>
          <a:ext cx="8226425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" r:id="rId1" imgW="8220075" imgH="3981450" progId="Paint.Picture">
                  <p:embed/>
                </p:oleObj>
              </mc:Choice>
              <mc:Fallback>
                <p:oleObj name="" r:id="rId1" imgW="8220075" imgH="3981450" progId="Paint.Picture">
                  <p:embed/>
                  <p:pic>
                    <p:nvPicPr>
                      <p:cNvPr id="0" name="图片 310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82788" y="1436688"/>
                        <a:ext cx="8226425" cy="3984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2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边倒圆特征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0" name=" 160"/>
          <p:cNvSpPr/>
          <p:nvPr/>
        </p:nvSpPr>
        <p:spPr>
          <a:xfrm>
            <a:off x="2344738" y="5048250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边倒圆特征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36866" name="对象 1"/>
          <p:cNvGraphicFramePr/>
          <p:nvPr/>
        </p:nvGraphicFramePr>
        <p:xfrm>
          <a:off x="1358900" y="1403350"/>
          <a:ext cx="9474200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" r:id="rId1" imgW="9467850" imgH="4048125" progId="Paint.Picture">
                  <p:embed/>
                </p:oleObj>
              </mc:Choice>
              <mc:Fallback>
                <p:oleObj name="" r:id="rId1" imgW="9467850" imgH="4048125" progId="Paint.Picture">
                  <p:embed/>
                  <p:pic>
                    <p:nvPicPr>
                      <p:cNvPr id="0" name="图片 310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58900" y="1403350"/>
                        <a:ext cx="9474200" cy="4051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747838" y="5184775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7889" name="对象 1"/>
          <p:cNvGraphicFramePr/>
          <p:nvPr/>
        </p:nvGraphicFramePr>
        <p:xfrm>
          <a:off x="1754188" y="1465263"/>
          <a:ext cx="868362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" r:id="rId1" imgW="8677275" imgH="3924300" progId="Paint.Picture">
                  <p:embed/>
                </p:oleObj>
              </mc:Choice>
              <mc:Fallback>
                <p:oleObj name="" r:id="rId1" imgW="8677275" imgH="3924300" progId="Paint.Picture">
                  <p:embed/>
                  <p:pic>
                    <p:nvPicPr>
                      <p:cNvPr id="0" name="图片 31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54188" y="1465263"/>
                        <a:ext cx="8683625" cy="3927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0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抽壳特征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0" name=" 160"/>
          <p:cNvSpPr/>
          <p:nvPr/>
        </p:nvSpPr>
        <p:spPr>
          <a:xfrm>
            <a:off x="2038350" y="4840288"/>
            <a:ext cx="857250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5287963" y="911225"/>
            <a:ext cx="4116388" cy="809625"/>
          </a:xfrm>
          <a:prstGeom prst="wedgeRectCallout">
            <a:avLst>
              <a:gd name="adj1" fmla="val -66450"/>
              <a:gd name="adj2" fmla="val 2206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上表面，方向：指向模型内部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8913" name="对象 1"/>
          <p:cNvGraphicFramePr/>
          <p:nvPr/>
        </p:nvGraphicFramePr>
        <p:xfrm>
          <a:off x="44450" y="1398588"/>
          <a:ext cx="6586538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" r:id="rId1" imgW="6581775" imgH="4057650" progId="Paint.Picture">
                  <p:embed/>
                </p:oleObj>
              </mc:Choice>
              <mc:Fallback>
                <p:oleObj name="" r:id="rId1" imgW="6581775" imgH="4057650" progId="Paint.Picture">
                  <p:embed/>
                  <p:pic>
                    <p:nvPicPr>
                      <p:cNvPr id="0" name="图片 310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50" y="1398588"/>
                        <a:ext cx="6586538" cy="4060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模型转换为钣金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38915" name="对象 4"/>
          <p:cNvGraphicFramePr/>
          <p:nvPr/>
        </p:nvGraphicFramePr>
        <p:xfrm>
          <a:off x="6134100" y="1398588"/>
          <a:ext cx="596265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" r:id="rId3" imgW="5962650" imgH="4543425" progId="Paint.Picture">
                  <p:embed/>
                </p:oleObj>
              </mc:Choice>
              <mc:Fallback>
                <p:oleObj name="" r:id="rId3" imgW="5962650" imgH="4543425" progId="Paint.Picture">
                  <p:embed/>
                  <p:pic>
                    <p:nvPicPr>
                      <p:cNvPr id="0" name="图片 31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4100" y="1398588"/>
                        <a:ext cx="5962650" cy="4543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模型转换为钣金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39938" name="对象 1"/>
          <p:cNvGraphicFramePr/>
          <p:nvPr/>
        </p:nvGraphicFramePr>
        <p:xfrm>
          <a:off x="2259013" y="1655763"/>
          <a:ext cx="7673975" cy="354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" r:id="rId1" imgW="7667625" imgH="3543300" progId="Paint.Picture">
                  <p:embed/>
                </p:oleObj>
              </mc:Choice>
              <mc:Fallback>
                <p:oleObj name="" r:id="rId1" imgW="7667625" imgH="3543300" progId="Paint.Picture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59013" y="1655763"/>
                        <a:ext cx="7673975" cy="3546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2616200" y="4519613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轮廓弯边特征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0962" name="对象 1"/>
          <p:cNvGraphicFramePr/>
          <p:nvPr/>
        </p:nvGraphicFramePr>
        <p:xfrm>
          <a:off x="2063750" y="1073150"/>
          <a:ext cx="6662738" cy="531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" r:id="rId1" imgW="6657975" imgH="5314950" progId="Paint.Picture">
                  <p:embed/>
                </p:oleObj>
              </mc:Choice>
              <mc:Fallback>
                <p:oleObj name="" r:id="rId1" imgW="6657975" imgH="5314950" progId="Paint.Picture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63750" y="1073150"/>
                        <a:ext cx="6662738" cy="5319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文本框 4"/>
          <p:cNvSpPr txBox="1"/>
          <p:nvPr/>
        </p:nvSpPr>
        <p:spPr>
          <a:xfrm>
            <a:off x="4152900" y="120650"/>
            <a:ext cx="38862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折弯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→轮廓弯边→截面草图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7772400" y="1565275"/>
            <a:ext cx="1790700" cy="809625"/>
          </a:xfrm>
          <a:prstGeom prst="wedgeRectCallout">
            <a:avLst>
              <a:gd name="adj1" fmla="val -66450"/>
              <a:gd name="adj2" fmla="val 2206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ZY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412750" y="3959225"/>
            <a:ext cx="1417638" cy="809625"/>
          </a:xfrm>
          <a:prstGeom prst="wedgeRectCallout">
            <a:avLst>
              <a:gd name="adj1" fmla="val 85049"/>
              <a:gd name="adj2" fmla="val 1246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取消勾选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CSYS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0" name=" 160"/>
          <p:cNvSpPr/>
          <p:nvPr/>
        </p:nvSpPr>
        <p:spPr>
          <a:xfrm>
            <a:off x="3059113" y="6165850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121" name="对象 1"/>
          <p:cNvGraphicFramePr/>
          <p:nvPr/>
        </p:nvGraphicFramePr>
        <p:xfrm>
          <a:off x="5975350" y="1171575"/>
          <a:ext cx="4422775" cy="33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4419600" imgH="3362325" progId="Paint.Picture">
                  <p:embed/>
                </p:oleObj>
              </mc:Choice>
              <mc:Fallback>
                <p:oleObj name="" r:id="rId1" imgW="4419600" imgH="3362325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75350" y="1171575"/>
                        <a:ext cx="4422775" cy="3363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" name="对象 3"/>
          <p:cNvGraphicFramePr/>
          <p:nvPr/>
        </p:nvGraphicFramePr>
        <p:xfrm>
          <a:off x="625475" y="1238250"/>
          <a:ext cx="4244975" cy="329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3638550" imgH="2590800" progId="Paint.Picture">
                  <p:embed/>
                </p:oleObj>
              </mc:Choice>
              <mc:Fallback>
                <p:oleObj name="" r:id="rId3" imgW="3638550" imgH="2590800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238250"/>
                        <a:ext cx="4244975" cy="32972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1985" name="对象 1"/>
          <p:cNvGraphicFramePr/>
          <p:nvPr/>
        </p:nvGraphicFramePr>
        <p:xfrm>
          <a:off x="1544638" y="2409825"/>
          <a:ext cx="910272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" r:id="rId1" imgW="9096375" imgH="2038350" progId="Paint.Picture">
                  <p:embed/>
                </p:oleObj>
              </mc:Choice>
              <mc:Fallback>
                <p:oleObj name="" r:id="rId1" imgW="9096375" imgH="2038350" progId="Paint.Picture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44638" y="2409825"/>
                        <a:ext cx="9102725" cy="2038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6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轮廓弯边特征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轮廓弯边特征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3010" name="对象 1"/>
          <p:cNvGraphicFramePr/>
          <p:nvPr/>
        </p:nvGraphicFramePr>
        <p:xfrm>
          <a:off x="1295400" y="860425"/>
          <a:ext cx="9599613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" r:id="rId1" imgW="9591675" imgH="5133975" progId="Paint.Picture">
                  <p:embed/>
                </p:oleObj>
              </mc:Choice>
              <mc:Fallback>
                <p:oleObj name="" r:id="rId1" imgW="9591675" imgH="5133975" progId="Paint.Picture">
                  <p:embed/>
                  <p:pic>
                    <p:nvPicPr>
                      <p:cNvPr id="0" name="图片 31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95400" y="860425"/>
                        <a:ext cx="9599613" cy="5137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962150" y="5445125"/>
            <a:ext cx="857250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6"/>
          <p:cNvSpPr txBox="1"/>
          <p:nvPr/>
        </p:nvSpPr>
        <p:spPr>
          <a:xfrm>
            <a:off x="412750" y="120650"/>
            <a:ext cx="347503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对实体进行求和特征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4034" name="对象 1"/>
          <p:cNvGraphicFramePr/>
          <p:nvPr/>
        </p:nvGraphicFramePr>
        <p:xfrm>
          <a:off x="1387475" y="1955800"/>
          <a:ext cx="9417050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" r:id="rId1" imgW="9410700" imgH="2943225" progId="Paint.Picture">
                  <p:embed/>
                </p:oleObj>
              </mc:Choice>
              <mc:Fallback>
                <p:oleObj name="" r:id="rId1" imgW="9410700" imgH="2943225" progId="Paint.Picture">
                  <p:embed/>
                  <p:pic>
                    <p:nvPicPr>
                      <p:cNvPr id="0" name="图片 311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87475" y="1955800"/>
                        <a:ext cx="9417050" cy="2946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文本框 4"/>
          <p:cNvSpPr txBox="1"/>
          <p:nvPr/>
        </p:nvSpPr>
        <p:spPr>
          <a:xfrm>
            <a:off x="4030663" y="958850"/>
            <a:ext cx="38862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开始→建模→求和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5057" name="对象 1"/>
          <p:cNvGraphicFramePr/>
          <p:nvPr/>
        </p:nvGraphicFramePr>
        <p:xfrm>
          <a:off x="355600" y="1549400"/>
          <a:ext cx="6176963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" r:id="rId1" imgW="6172200" imgH="5067300" progId="Paint.Picture">
                  <p:embed/>
                </p:oleObj>
              </mc:Choice>
              <mc:Fallback>
                <p:oleObj name="" r:id="rId1" imgW="6172200" imgH="5067300" progId="Paint.Picture">
                  <p:embed/>
                  <p:pic>
                    <p:nvPicPr>
                      <p:cNvPr id="0" name="图片 311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5600" y="1549400"/>
                        <a:ext cx="6176963" cy="5070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4068763" y="2084388"/>
            <a:ext cx="1790700" cy="809625"/>
          </a:xfrm>
          <a:prstGeom prst="wedgeRectCallout">
            <a:avLst>
              <a:gd name="adj1" fmla="val 780"/>
              <a:gd name="adj2" fmla="val 25078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XY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基准面为草图平面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338513" y="5132388"/>
            <a:ext cx="1417638" cy="809625"/>
          </a:xfrm>
          <a:prstGeom prst="wedgeRectCallout">
            <a:avLst>
              <a:gd name="adj1" fmla="val -217905"/>
              <a:gd name="adj2" fmla="val 173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取消勾选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CSYS</a:t>
            </a:r>
            <a:endParaRPr lang="en-US" altLang="zh-CN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5061" name="对象 8"/>
          <p:cNvGraphicFramePr/>
          <p:nvPr/>
        </p:nvGraphicFramePr>
        <p:xfrm>
          <a:off x="6272213" y="1195388"/>
          <a:ext cx="5627687" cy="542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" r:id="rId3" imgW="6343650" imgH="4991100" progId="Paint.Picture">
                  <p:embed/>
                </p:oleObj>
              </mc:Choice>
              <mc:Fallback>
                <p:oleObj name="" r:id="rId3" imgW="6343650" imgH="4991100" progId="Paint.Picture">
                  <p:embed/>
                  <p:pic>
                    <p:nvPicPr>
                      <p:cNvPr id="0" name="图片 31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2213" y="1195388"/>
                        <a:ext cx="5627687" cy="54244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6081" name="对象 1"/>
          <p:cNvGraphicFramePr/>
          <p:nvPr/>
        </p:nvGraphicFramePr>
        <p:xfrm>
          <a:off x="412750" y="1449388"/>
          <a:ext cx="8016875" cy="491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" r:id="rId1" imgW="8010525" imgH="4905375" progId="Paint.Picture">
                  <p:embed/>
                </p:oleObj>
              </mc:Choice>
              <mc:Fallback>
                <p:oleObj name="" r:id="rId1" imgW="8010525" imgH="4905375" progId="Paint.Picture">
                  <p:embed/>
                  <p:pic>
                    <p:nvPicPr>
                      <p:cNvPr id="0" name="图片 311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2750" y="1449388"/>
                        <a:ext cx="8016875" cy="4910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650875" y="6072188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46083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7329488" y="120650"/>
          <a:ext cx="4613275" cy="300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" r:id="rId3" imgW="7820025" imgH="3762375" progId="Paint.Picture">
                  <p:embed/>
                </p:oleObj>
              </mc:Choice>
              <mc:Fallback>
                <p:oleObj name="" r:id="rId3" imgW="7820025" imgH="3762375" progId="Paint.Picture">
                  <p:embed/>
                  <p:pic>
                    <p:nvPicPr>
                      <p:cNvPr id="0" name="图片 31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29488" y="120650"/>
                        <a:ext cx="4613275" cy="30051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7105" name="对象 1"/>
          <p:cNvGraphicFramePr/>
          <p:nvPr/>
        </p:nvGraphicFramePr>
        <p:xfrm>
          <a:off x="2393950" y="1485900"/>
          <a:ext cx="4784725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" r:id="rId1" imgW="4781550" imgH="3305175" progId="Paint.Picture">
                  <p:embed/>
                </p:oleObj>
              </mc:Choice>
              <mc:Fallback>
                <p:oleObj name="" r:id="rId1" imgW="4781550" imgH="3305175" progId="Paint.Picture">
                  <p:embed/>
                  <p:pic>
                    <p:nvPicPr>
                      <p:cNvPr id="0" name="图片 312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93950" y="1485900"/>
                        <a:ext cx="4784725" cy="33067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6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3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8129" name="对象 3"/>
          <p:cNvGraphicFramePr/>
          <p:nvPr/>
        </p:nvGraphicFramePr>
        <p:xfrm>
          <a:off x="412750" y="1854200"/>
          <a:ext cx="8483600" cy="4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" r:id="rId1" imgW="8477250" imgH="4781550" progId="Paint.Picture">
                  <p:embed/>
                </p:oleObj>
              </mc:Choice>
              <mc:Fallback>
                <p:oleObj name="" r:id="rId1" imgW="8477250" imgH="4781550" progId="Paint.Picture">
                  <p:embed/>
                  <p:pic>
                    <p:nvPicPr>
                      <p:cNvPr id="0" name="图片 31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2750" y="1854200"/>
                        <a:ext cx="8483600" cy="47863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377950" y="6515100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4813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3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5268913" y="120650"/>
          <a:ext cx="6500812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" r:id="rId3" imgW="6496050" imgH="3390900" progId="Paint.Picture">
                  <p:embed/>
                </p:oleObj>
              </mc:Choice>
              <mc:Fallback>
                <p:oleObj name="" r:id="rId3" imgW="6496050" imgH="3390900" progId="Paint.Picture">
                  <p:embed/>
                  <p:pic>
                    <p:nvPicPr>
                      <p:cNvPr id="0" name="图片 31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8913" y="120650"/>
                        <a:ext cx="6500812" cy="3394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9153" name="对象 1"/>
          <p:cNvGraphicFramePr/>
          <p:nvPr/>
        </p:nvGraphicFramePr>
        <p:xfrm>
          <a:off x="292100" y="763588"/>
          <a:ext cx="8026400" cy="505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" r:id="rId1" imgW="7153275" imgH="4533900" progId="Paint.Picture">
                  <p:embed/>
                </p:oleObj>
              </mc:Choice>
              <mc:Fallback>
                <p:oleObj name="" r:id="rId1" imgW="7153275" imgH="4533900" progId="Paint.Picture">
                  <p:embed/>
                  <p:pic>
                    <p:nvPicPr>
                      <p:cNvPr id="0" name="图片 31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2100" y="763588"/>
                        <a:ext cx="8026400" cy="5056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4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4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9155" name="对象 3"/>
          <p:cNvGraphicFramePr/>
          <p:nvPr/>
        </p:nvGraphicFramePr>
        <p:xfrm>
          <a:off x="8524875" y="1358900"/>
          <a:ext cx="3127375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" r:id="rId3" imgW="3124200" imgH="1028700" progId="Paint.Picture">
                  <p:embed/>
                </p:oleObj>
              </mc:Choice>
              <mc:Fallback>
                <p:oleObj name="" r:id="rId3" imgW="3124200" imgH="1028700" progId="Paint.Picture">
                  <p:embed/>
                  <p:pic>
                    <p:nvPicPr>
                      <p:cNvPr id="0" name="图片 312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24875" y="1358900"/>
                        <a:ext cx="3127375" cy="10302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标注 7"/>
          <p:cNvSpPr/>
          <p:nvPr/>
        </p:nvSpPr>
        <p:spPr>
          <a:xfrm>
            <a:off x="9282113" y="3355975"/>
            <a:ext cx="2103438" cy="809625"/>
          </a:xfrm>
          <a:prstGeom prst="wedgeRectCallout">
            <a:avLst>
              <a:gd name="adj1" fmla="val -42182"/>
              <a:gd name="adj2" fmla="val -2310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约束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共线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9157" name="文本框 6"/>
          <p:cNvSpPr txBox="1"/>
          <p:nvPr/>
        </p:nvSpPr>
        <p:spPr>
          <a:xfrm>
            <a:off x="8947150" y="1358900"/>
            <a:ext cx="5937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9158" name="文本框 8"/>
          <p:cNvSpPr txBox="1"/>
          <p:nvPr/>
        </p:nvSpPr>
        <p:spPr>
          <a:xfrm>
            <a:off x="9647238" y="1690688"/>
            <a:ext cx="381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4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0178" name="对象 1"/>
          <p:cNvGraphicFramePr/>
          <p:nvPr/>
        </p:nvGraphicFramePr>
        <p:xfrm>
          <a:off x="-42862" y="796925"/>
          <a:ext cx="8255000" cy="526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" r:id="rId1" imgW="8248650" imgH="5257800" progId="Paint.Picture">
                  <p:embed/>
                </p:oleObj>
              </mc:Choice>
              <mc:Fallback>
                <p:oleObj name="" r:id="rId1" imgW="8248650" imgH="5257800" progId="Paint.Picture">
                  <p:embed/>
                  <p:pic>
                    <p:nvPicPr>
                      <p:cNvPr id="0" name="图片 31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42862" y="796925"/>
                        <a:ext cx="8255000" cy="52625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412750" y="5737225"/>
            <a:ext cx="857250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7759700" y="908050"/>
          <a:ext cx="4108450" cy="242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" r:id="rId3" imgW="4105275" imgH="2419350" progId="Paint.Picture">
                  <p:embed/>
                </p:oleObj>
              </mc:Choice>
              <mc:Fallback>
                <p:oleObj name="" r:id="rId3" imgW="4105275" imgH="2419350" progId="Paint.Picture">
                  <p:embed/>
                  <p:pic>
                    <p:nvPicPr>
                      <p:cNvPr id="0" name="图片 31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59700" y="908050"/>
                        <a:ext cx="4108450" cy="2420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边倒圆特征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3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1202" name="对象 1"/>
          <p:cNvGraphicFramePr/>
          <p:nvPr/>
        </p:nvGraphicFramePr>
        <p:xfrm>
          <a:off x="1609725" y="882650"/>
          <a:ext cx="8972550" cy="5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" r:id="rId1" imgW="8143875" imgH="4391025" progId="Paint.Picture">
                  <p:embed/>
                </p:oleObj>
              </mc:Choice>
              <mc:Fallback>
                <p:oleObj name="" r:id="rId1" imgW="8143875" imgH="4391025" progId="Paint.Picture">
                  <p:embed/>
                  <p:pic>
                    <p:nvPicPr>
                      <p:cNvPr id="0" name="图片 312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09725" y="882650"/>
                        <a:ext cx="8972550" cy="50942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860550" y="5180013"/>
            <a:ext cx="857250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9602788" y="5051425"/>
            <a:ext cx="2103438" cy="809625"/>
          </a:xfrm>
          <a:prstGeom prst="wedgeRectCallout">
            <a:avLst>
              <a:gd name="adj1" fmla="val -73332"/>
              <a:gd name="adj2" fmla="val -2047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条边线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145" name="对象 1"/>
          <p:cNvGraphicFramePr/>
          <p:nvPr/>
        </p:nvGraphicFramePr>
        <p:xfrm>
          <a:off x="188913" y="854075"/>
          <a:ext cx="10974387" cy="579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11172190" imgH="6172200" progId="Paint.Picture">
                  <p:embed/>
                </p:oleObj>
              </mc:Choice>
              <mc:Fallback>
                <p:oleObj name="" r:id="rId1" imgW="11172190" imgH="6172200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8913" y="854075"/>
                        <a:ext cx="10974387" cy="57959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文本框 3"/>
          <p:cNvSpPr txBox="1"/>
          <p:nvPr/>
        </p:nvSpPr>
        <p:spPr>
          <a:xfrm>
            <a:off x="576263" y="103188"/>
            <a:ext cx="25606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选择弯边命令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边倒圆特征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4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2226" name="对象 1"/>
          <p:cNvGraphicFramePr/>
          <p:nvPr/>
        </p:nvGraphicFramePr>
        <p:xfrm>
          <a:off x="1706563" y="1408113"/>
          <a:ext cx="8778875" cy="404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" r:id="rId1" imgW="8772525" imgH="4038600" progId="Paint.Picture">
                  <p:embed/>
                </p:oleObj>
              </mc:Choice>
              <mc:Fallback>
                <p:oleObj name="" r:id="rId1" imgW="8772525" imgH="4038600" progId="Paint.Picture">
                  <p:embed/>
                  <p:pic>
                    <p:nvPicPr>
                      <p:cNvPr id="0" name="图片 312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06563" y="1408113"/>
                        <a:ext cx="8778875" cy="4041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边倒圆特征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5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3250" name="对象 1"/>
          <p:cNvGraphicFramePr/>
          <p:nvPr/>
        </p:nvGraphicFramePr>
        <p:xfrm>
          <a:off x="2001838" y="1408113"/>
          <a:ext cx="8188325" cy="404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" r:id="rId1" imgW="8181975" imgH="4038600" progId="Paint.Picture">
                  <p:embed/>
                </p:oleObj>
              </mc:Choice>
              <mc:Fallback>
                <p:oleObj name="" r:id="rId1" imgW="8181975" imgH="4038600" progId="Paint.Picture">
                  <p:embed/>
                  <p:pic>
                    <p:nvPicPr>
                      <p:cNvPr id="0" name="图片 312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01838" y="1408113"/>
                        <a:ext cx="8188325" cy="4041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4273" name="对象 1"/>
          <p:cNvGraphicFramePr/>
          <p:nvPr/>
        </p:nvGraphicFramePr>
        <p:xfrm>
          <a:off x="1700213" y="1184275"/>
          <a:ext cx="8426450" cy="448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" r:id="rId1" imgW="8420100" imgH="4486275" progId="Paint.Picture">
                  <p:embed/>
                </p:oleObj>
              </mc:Choice>
              <mc:Fallback>
                <p:oleObj name="" r:id="rId1" imgW="8420100" imgH="4486275" progId="Paint.Picture">
                  <p:embed/>
                  <p:pic>
                    <p:nvPicPr>
                      <p:cNvPr id="0" name="图片 313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00213" y="1184275"/>
                        <a:ext cx="8426450" cy="4489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创建实体冲压特征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5298" name="文本框 6"/>
          <p:cNvSpPr txBox="1"/>
          <p:nvPr/>
        </p:nvSpPr>
        <p:spPr>
          <a:xfrm>
            <a:off x="3860800" y="211138"/>
            <a:ext cx="27908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模型转换为钣金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5299" name="对象 2"/>
          <p:cNvGraphicFramePr/>
          <p:nvPr/>
        </p:nvGraphicFramePr>
        <p:xfrm>
          <a:off x="2278063" y="893763"/>
          <a:ext cx="6843712" cy="601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" r:id="rId1" imgW="6838950" imgH="6010275" progId="Paint.Picture">
                  <p:embed/>
                </p:oleObj>
              </mc:Choice>
              <mc:Fallback>
                <p:oleObj name="" r:id="rId1" imgW="6838950" imgH="6010275" progId="Paint.Picture">
                  <p:embed/>
                  <p:pic>
                    <p:nvPicPr>
                      <p:cNvPr id="0" name="图片 313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78063" y="893763"/>
                        <a:ext cx="6843712" cy="60150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6321" name="对象 1"/>
          <p:cNvGraphicFramePr/>
          <p:nvPr/>
        </p:nvGraphicFramePr>
        <p:xfrm>
          <a:off x="1657350" y="425450"/>
          <a:ext cx="10094913" cy="628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" r:id="rId1" imgW="10086975" imgH="6276975" progId="Paint.Picture">
                  <p:embed/>
                </p:oleObj>
              </mc:Choice>
              <mc:Fallback>
                <p:oleObj name="" r:id="rId1" imgW="10086975" imgH="6276975" progId="Paint.Picture">
                  <p:embed/>
                  <p:pic>
                    <p:nvPicPr>
                      <p:cNvPr id="0" name="图片 313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57350" y="425450"/>
                        <a:ext cx="10094913" cy="62817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2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创建实体冲压特征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9648825" y="5108575"/>
            <a:ext cx="2103438" cy="809625"/>
          </a:xfrm>
          <a:prstGeom prst="wedgeRectCallout">
            <a:avLst>
              <a:gd name="adj1" fmla="val -73332"/>
              <a:gd name="adj2" fmla="val -2047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工具体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4852988" y="2192338"/>
            <a:ext cx="2103438" cy="809625"/>
          </a:xfrm>
          <a:prstGeom prst="wedgeRectCallout">
            <a:avLst>
              <a:gd name="adj1" fmla="val 20117"/>
              <a:gd name="adj2" fmla="val 29031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目标面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57350" y="944563"/>
            <a:ext cx="1128713" cy="50323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矩形标注 6"/>
          <p:cNvSpPr/>
          <p:nvPr/>
        </p:nvSpPr>
        <p:spPr>
          <a:xfrm>
            <a:off x="412750" y="4873625"/>
            <a:ext cx="609600" cy="1833563"/>
          </a:xfrm>
          <a:prstGeom prst="wedgeRectCallout">
            <a:avLst>
              <a:gd name="adj1" fmla="val 124375"/>
              <a:gd name="adj2" fmla="val -853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勾选五项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90675" y="3708400"/>
            <a:ext cx="1127125" cy="22098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60" name=" 160"/>
          <p:cNvSpPr/>
          <p:nvPr/>
        </p:nvSpPr>
        <p:spPr>
          <a:xfrm>
            <a:off x="1858963" y="6429375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创建实体冲压特征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7346" name="对象 1"/>
          <p:cNvGraphicFramePr/>
          <p:nvPr/>
        </p:nvGraphicFramePr>
        <p:xfrm>
          <a:off x="2798763" y="1274763"/>
          <a:ext cx="5710237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" r:id="rId1" imgW="5705475" imgH="4305300" progId="Paint.Picture">
                  <p:embed/>
                </p:oleObj>
              </mc:Choice>
              <mc:Fallback>
                <p:oleObj name="" r:id="rId1" imgW="5705475" imgH="4305300" progId="Paint.Picture">
                  <p:embed/>
                  <p:pic>
                    <p:nvPicPr>
                      <p:cNvPr id="0" name="图片 313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98763" y="1274763"/>
                        <a:ext cx="5710237" cy="430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5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58370" name="对象 1"/>
          <p:cNvGraphicFramePr/>
          <p:nvPr/>
        </p:nvGraphicFramePr>
        <p:xfrm>
          <a:off x="1487488" y="1230313"/>
          <a:ext cx="8942387" cy="543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" r:id="rId1" imgW="8934450" imgH="5429250" progId="Paint.Picture">
                  <p:embed/>
                </p:oleObj>
              </mc:Choice>
              <mc:Fallback>
                <p:oleObj name="" r:id="rId1" imgW="8934450" imgH="5429250" progId="Paint.Picture">
                  <p:embed/>
                  <p:pic>
                    <p:nvPicPr>
                      <p:cNvPr id="0" name="图片 313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87488" y="1230313"/>
                        <a:ext cx="8942387" cy="5434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文本框 3"/>
          <p:cNvSpPr txBox="1"/>
          <p:nvPr/>
        </p:nvSpPr>
        <p:spPr>
          <a:xfrm>
            <a:off x="4014788" y="584200"/>
            <a:ext cx="38862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开始→建模→拉伸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9023350" y="5124450"/>
            <a:ext cx="1952625" cy="809625"/>
          </a:xfrm>
          <a:prstGeom prst="wedgeRectCallout">
            <a:avLst>
              <a:gd name="adj1" fmla="val -113175"/>
              <a:gd name="adj2" fmla="val -133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ZX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基准面为草图平面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9393" name="对象 3"/>
          <p:cNvGraphicFramePr/>
          <p:nvPr/>
        </p:nvGraphicFramePr>
        <p:xfrm>
          <a:off x="1416050" y="1279525"/>
          <a:ext cx="93599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" r:id="rId1" imgW="9353550" imgH="4295775" progId="Paint.Picture">
                  <p:embed/>
                </p:oleObj>
              </mc:Choice>
              <mc:Fallback>
                <p:oleObj name="" r:id="rId1" imgW="9353550" imgH="4295775" progId="Paint.Picture">
                  <p:embed/>
                  <p:pic>
                    <p:nvPicPr>
                      <p:cNvPr id="0" name="图片 313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16050" y="1279525"/>
                        <a:ext cx="9359900" cy="4298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4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5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0417" name="对象 1"/>
          <p:cNvGraphicFramePr/>
          <p:nvPr/>
        </p:nvGraphicFramePr>
        <p:xfrm>
          <a:off x="1974850" y="1322388"/>
          <a:ext cx="6900863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" r:id="rId1" imgW="6896100" imgH="4972050" progId="Paint.Picture">
                  <p:embed/>
                </p:oleObj>
              </mc:Choice>
              <mc:Fallback>
                <p:oleObj name="" r:id="rId1" imgW="6896100" imgH="4972050" progId="Paint.Picture">
                  <p:embed/>
                  <p:pic>
                    <p:nvPicPr>
                      <p:cNvPr id="0" name="图片 313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74850" y="1322388"/>
                        <a:ext cx="6900863" cy="4975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2286000" y="6124575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60419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5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411163" y="1878013"/>
            <a:ext cx="1563688" cy="809625"/>
          </a:xfrm>
          <a:prstGeom prst="wedgeRectCallout">
            <a:avLst>
              <a:gd name="adj1" fmla="val 157061"/>
              <a:gd name="adj2" fmla="val 474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单击反向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17900" y="3702050"/>
            <a:ext cx="1127125" cy="50323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aphicFrame>
        <p:nvGraphicFramePr>
          <p:cNvPr id="4" name="对象 3"/>
          <p:cNvGraphicFramePr/>
          <p:nvPr/>
        </p:nvGraphicFramePr>
        <p:xfrm>
          <a:off x="6359525" y="444500"/>
          <a:ext cx="5691188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" r:id="rId3" imgW="8305800" imgH="3467100" progId="Paint.Picture">
                  <p:embed/>
                </p:oleObj>
              </mc:Choice>
              <mc:Fallback>
                <p:oleObj name="" r:id="rId3" imgW="8305800" imgH="3467100" progId="Paint.Picture">
                  <p:embed/>
                  <p:pic>
                    <p:nvPicPr>
                      <p:cNvPr id="0" name="图片 313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9525" y="444500"/>
                        <a:ext cx="5691188" cy="2479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6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1442" name="对象 1"/>
          <p:cNvGraphicFramePr/>
          <p:nvPr/>
        </p:nvGraphicFramePr>
        <p:xfrm>
          <a:off x="3413125" y="1270000"/>
          <a:ext cx="5365750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" r:id="rId1" imgW="5362575" imgH="4314825" progId="Paint.Picture">
                  <p:embed/>
                </p:oleObj>
              </mc:Choice>
              <mc:Fallback>
                <p:oleObj name="" r:id="rId1" imgW="5362575" imgH="4314825" progId="Paint.Picture">
                  <p:embed/>
                  <p:pic>
                    <p:nvPicPr>
                      <p:cNvPr id="0" name="图片 313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13125" y="1270000"/>
                        <a:ext cx="5365750" cy="431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标注 7"/>
          <p:cNvSpPr/>
          <p:nvPr/>
        </p:nvSpPr>
        <p:spPr>
          <a:xfrm>
            <a:off x="8323263" y="3721100"/>
            <a:ext cx="2409825" cy="809625"/>
          </a:xfrm>
          <a:prstGeom prst="wedgeRectCallout">
            <a:avLst>
              <a:gd name="adj1" fmla="val -113175"/>
              <a:gd name="adj2" fmla="val -1332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凸字形外底面为草图平面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169" name="对象 3"/>
          <p:cNvGraphicFramePr/>
          <p:nvPr/>
        </p:nvGraphicFramePr>
        <p:xfrm>
          <a:off x="1017588" y="1039813"/>
          <a:ext cx="9332912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" imgW="9324975" imgH="4391025" progId="Paint.Picture">
                  <p:embed/>
                </p:oleObj>
              </mc:Choice>
              <mc:Fallback>
                <p:oleObj name="" r:id="rId1" imgW="9324975" imgH="4391025" progId="Paint.Pictur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17588" y="1039813"/>
                        <a:ext cx="9332912" cy="4394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下箭头 5"/>
          <p:cNvSpPr/>
          <p:nvPr/>
        </p:nvSpPr>
        <p:spPr>
          <a:xfrm>
            <a:off x="2444750" y="2905125"/>
            <a:ext cx="677863" cy="854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1" name="文本框 6"/>
          <p:cNvSpPr txBox="1"/>
          <p:nvPr/>
        </p:nvSpPr>
        <p:spPr>
          <a:xfrm>
            <a:off x="650875" y="176213"/>
            <a:ext cx="24415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选取线性边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6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2466" name="对象 1"/>
          <p:cNvGraphicFramePr/>
          <p:nvPr/>
        </p:nvGraphicFramePr>
        <p:xfrm>
          <a:off x="815975" y="984250"/>
          <a:ext cx="7331075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" r:id="rId1" imgW="7324725" imgH="4886325" progId="Paint.Picture">
                  <p:embed/>
                </p:oleObj>
              </mc:Choice>
              <mc:Fallback>
                <p:oleObj name="" r:id="rId1" imgW="7324725" imgH="4886325" progId="Paint.Picture">
                  <p:embed/>
                  <p:pic>
                    <p:nvPicPr>
                      <p:cNvPr id="0" name="图片 313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15975" y="984250"/>
                        <a:ext cx="7331075" cy="488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1173163" y="5721350"/>
            <a:ext cx="858838" cy="55245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903663" y="668338"/>
            <a:ext cx="1562100" cy="809625"/>
          </a:xfrm>
          <a:prstGeom prst="wedgeRectCallout">
            <a:avLst>
              <a:gd name="adj1" fmla="val -119768"/>
              <a:gd name="adj2" fmla="val 1643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单击反向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7485063" y="120650"/>
          <a:ext cx="4411662" cy="315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" r:id="rId3" imgW="7562850" imgH="4514850" progId="Paint.Picture">
                  <p:embed/>
                </p:oleObj>
              </mc:Choice>
              <mc:Fallback>
                <p:oleObj name="" r:id="rId3" imgW="7562850" imgH="4514850" progId="Paint.Picture">
                  <p:embed/>
                  <p:pic>
                    <p:nvPicPr>
                      <p:cNvPr id="0" name="图片 314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5063" y="120650"/>
                        <a:ext cx="4411662" cy="3155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冲压除料特征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3490" name="对象 1"/>
          <p:cNvGraphicFramePr/>
          <p:nvPr/>
        </p:nvGraphicFramePr>
        <p:xfrm>
          <a:off x="3479800" y="344488"/>
          <a:ext cx="8312150" cy="662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" r:id="rId1" imgW="8305800" imgH="6619875" progId="Paint.Picture">
                  <p:embed/>
                </p:oleObj>
              </mc:Choice>
              <mc:Fallback>
                <p:oleObj name="" r:id="rId1" imgW="8305800" imgH="6619875" progId="Paint.Picture">
                  <p:embed/>
                  <p:pic>
                    <p:nvPicPr>
                      <p:cNvPr id="0" name="图片 314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79800" y="344488"/>
                        <a:ext cx="8312150" cy="66246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文本框 3"/>
          <p:cNvSpPr txBox="1"/>
          <p:nvPr/>
        </p:nvSpPr>
        <p:spPr>
          <a:xfrm>
            <a:off x="412750" y="1087438"/>
            <a:ext cx="2087563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开始→钣金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4513" name="对象 1"/>
          <p:cNvGraphicFramePr/>
          <p:nvPr/>
        </p:nvGraphicFramePr>
        <p:xfrm>
          <a:off x="3433763" y="1087438"/>
          <a:ext cx="8007350" cy="531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" r:id="rId1" imgW="8001000" imgH="5314950" progId="Paint.Picture">
                  <p:embed/>
                </p:oleObj>
              </mc:Choice>
              <mc:Fallback>
                <p:oleObj name="" r:id="rId1" imgW="8001000" imgH="5314950" progId="Paint.Picture">
                  <p:embed/>
                  <p:pic>
                    <p:nvPicPr>
                      <p:cNvPr id="0" name="图片 314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33763" y="1087438"/>
                        <a:ext cx="8007350" cy="53197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4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冲压除料特征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4515" name="文本框 3"/>
          <p:cNvSpPr txBox="1"/>
          <p:nvPr/>
        </p:nvSpPr>
        <p:spPr>
          <a:xfrm>
            <a:off x="412750" y="1087438"/>
            <a:ext cx="2087563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界面草图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冲压除料特征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5538" name="对象 1"/>
          <p:cNvGraphicFramePr/>
          <p:nvPr/>
        </p:nvGraphicFramePr>
        <p:xfrm>
          <a:off x="1811338" y="1160463"/>
          <a:ext cx="7502525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" r:id="rId1" imgW="7496175" imgH="4533900" progId="Paint.Picture">
                  <p:embed/>
                </p:oleObj>
              </mc:Choice>
              <mc:Fallback>
                <p:oleObj name="" r:id="rId1" imgW="7496175" imgH="4533900" progId="Paint.Picture">
                  <p:embed/>
                  <p:pic>
                    <p:nvPicPr>
                      <p:cNvPr id="0" name="图片 314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11338" y="1160463"/>
                        <a:ext cx="7502525" cy="453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冲压除料特征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66562" name="对象 1"/>
          <p:cNvGraphicFramePr/>
          <p:nvPr/>
        </p:nvGraphicFramePr>
        <p:xfrm>
          <a:off x="412750" y="1146175"/>
          <a:ext cx="7835900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" r:id="rId1" imgW="7829550" imgH="4562475" progId="Paint.Picture">
                  <p:embed/>
                </p:oleObj>
              </mc:Choice>
              <mc:Fallback>
                <p:oleObj name="" r:id="rId1" imgW="7829550" imgH="4562475" progId="Paint.Picture">
                  <p:embed/>
                  <p:pic>
                    <p:nvPicPr>
                      <p:cNvPr id="0" name="图片 314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2750" y="1146175"/>
                        <a:ext cx="7835900" cy="4565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7102475" y="120650"/>
          <a:ext cx="492125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" r:id="rId3" imgW="7734300" imgH="4276725" progId="Paint.Picture">
                  <p:embed/>
                </p:oleObj>
              </mc:Choice>
              <mc:Fallback>
                <p:oleObj name="" r:id="rId3" imgW="7734300" imgH="4276725" progId="Paint.Picture">
                  <p:embed/>
                  <p:pic>
                    <p:nvPicPr>
                      <p:cNvPr id="0" name="图片 31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02475" y="120650"/>
                        <a:ext cx="4921250" cy="3060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838200" y="5419725"/>
            <a:ext cx="858838" cy="62547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903663" y="561975"/>
            <a:ext cx="1562100" cy="915988"/>
          </a:xfrm>
          <a:prstGeom prst="wedgeRectCallout">
            <a:avLst>
              <a:gd name="adj1" fmla="val -84660"/>
              <a:gd name="adj2" fmla="val 184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单击反向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7585" name="对象 1"/>
          <p:cNvGraphicFramePr/>
          <p:nvPr/>
        </p:nvGraphicFramePr>
        <p:xfrm>
          <a:off x="3421063" y="241300"/>
          <a:ext cx="7940675" cy="637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" r:id="rId1" imgW="7934325" imgH="6372225" progId="Paint.Picture">
                  <p:embed/>
                </p:oleObj>
              </mc:Choice>
              <mc:Fallback>
                <p:oleObj name="" r:id="rId1" imgW="7934325" imgH="6372225" progId="Paint.Picture">
                  <p:embed/>
                  <p:pic>
                    <p:nvPicPr>
                      <p:cNvPr id="0" name="图片 314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21063" y="241300"/>
                        <a:ext cx="7940675" cy="6376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6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镜像特征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8609" name="对象 1"/>
          <p:cNvGraphicFramePr/>
          <p:nvPr/>
        </p:nvGraphicFramePr>
        <p:xfrm>
          <a:off x="549275" y="1944688"/>
          <a:ext cx="697865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" r:id="rId1" imgW="6972300" imgH="4581525" progId="Paint.Picture">
                  <p:embed/>
                </p:oleObj>
              </mc:Choice>
              <mc:Fallback>
                <p:oleObj name="" r:id="rId1" imgW="6972300" imgH="4581525" progId="Paint.Picture">
                  <p:embed/>
                  <p:pic>
                    <p:nvPicPr>
                      <p:cNvPr id="0" name="图片 31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9275" y="1944688"/>
                        <a:ext cx="6978650" cy="4584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6931025" y="568325"/>
          <a:ext cx="5157788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" r:id="rId3" imgW="7620000" imgH="3886200" progId="Paint.Picture">
                  <p:embed/>
                </p:oleObj>
              </mc:Choice>
              <mc:Fallback>
                <p:oleObj name="" r:id="rId3" imgW="7620000" imgH="3886200" progId="Paint.Picture">
                  <p:embed/>
                  <p:pic>
                    <p:nvPicPr>
                      <p:cNvPr id="0" name="图片 31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1025" y="568325"/>
                        <a:ext cx="5157788" cy="33575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822325" y="5903913"/>
            <a:ext cx="858838" cy="62547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68612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镜像特征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9633" name="对象 1"/>
          <p:cNvGraphicFramePr/>
          <p:nvPr/>
        </p:nvGraphicFramePr>
        <p:xfrm>
          <a:off x="2473325" y="731838"/>
          <a:ext cx="7245350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" r:id="rId1" imgW="7239000" imgH="5391150" progId="Paint.Picture">
                  <p:embed/>
                </p:oleObj>
              </mc:Choice>
              <mc:Fallback>
                <p:oleObj name="" r:id="rId1" imgW="7239000" imgH="5391150" progId="Paint.Picture">
                  <p:embed/>
                  <p:pic>
                    <p:nvPicPr>
                      <p:cNvPr id="0" name="图片 314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73325" y="731838"/>
                        <a:ext cx="7245350" cy="5394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4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7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6875463" y="2039938"/>
            <a:ext cx="1562100" cy="915988"/>
          </a:xfrm>
          <a:prstGeom prst="wedgeRectCallout">
            <a:avLst>
              <a:gd name="adj1" fmla="val -84660"/>
              <a:gd name="adj2" fmla="val 184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altLang="zh-CN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YZ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面为草图平面</a:t>
            </a:r>
            <a:endParaRPr lang="zh-CN" altLang="en-US" sz="2400" b="1" strike="noStrike" noProof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0657" name="对象 1"/>
          <p:cNvGraphicFramePr/>
          <p:nvPr/>
        </p:nvGraphicFramePr>
        <p:xfrm>
          <a:off x="2049463" y="1503363"/>
          <a:ext cx="8093075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" r:id="rId1" imgW="8086725" imgH="3848100" progId="Paint.Picture">
                  <p:embed/>
                </p:oleObj>
              </mc:Choice>
              <mc:Fallback>
                <p:oleObj name="" r:id="rId1" imgW="8086725" imgH="3848100" progId="Paint.Picture">
                  <p:embed/>
                  <p:pic>
                    <p:nvPicPr>
                      <p:cNvPr id="0" name="图片 315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49463" y="1503363"/>
                        <a:ext cx="8093075" cy="3851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8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7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文本框 6"/>
          <p:cNvSpPr txBox="1"/>
          <p:nvPr/>
        </p:nvSpPr>
        <p:spPr>
          <a:xfrm>
            <a:off x="412750" y="120650"/>
            <a:ext cx="279082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拉伸特征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7</a:t>
            </a:r>
            <a:endParaRPr lang="en-US" altLang="zh-CN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71682" name="对象 1"/>
          <p:cNvGraphicFramePr/>
          <p:nvPr/>
        </p:nvGraphicFramePr>
        <p:xfrm>
          <a:off x="727075" y="1139825"/>
          <a:ext cx="6988175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" r:id="rId1" imgW="6981825" imgH="4972050" progId="Paint.Picture">
                  <p:embed/>
                </p:oleObj>
              </mc:Choice>
              <mc:Fallback>
                <p:oleObj name="" r:id="rId1" imgW="6981825" imgH="4972050" progId="Paint.Picture">
                  <p:embed/>
                  <p:pic>
                    <p:nvPicPr>
                      <p:cNvPr id="0" name="图片 315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7075" y="1139825"/>
                        <a:ext cx="6988175" cy="4975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7204075" y="473075"/>
          <a:ext cx="4518025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" r:id="rId3" imgW="4514850" imgH="3590925" progId="Paint.Picture">
                  <p:embed/>
                </p:oleObj>
              </mc:Choice>
              <mc:Fallback>
                <p:oleObj name="" r:id="rId3" imgW="4514850" imgH="3590925" progId="Paint.Picture">
                  <p:embed/>
                  <p:pic>
                    <p:nvPicPr>
                      <p:cNvPr id="0" name="图片 315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4075" y="473075"/>
                        <a:ext cx="4518025" cy="3594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 160"/>
          <p:cNvSpPr/>
          <p:nvPr/>
        </p:nvSpPr>
        <p:spPr>
          <a:xfrm>
            <a:off x="944563" y="5740400"/>
            <a:ext cx="858838" cy="623888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193" name="对象 1"/>
          <p:cNvGraphicFramePr/>
          <p:nvPr/>
        </p:nvGraphicFramePr>
        <p:xfrm>
          <a:off x="1201738" y="239713"/>
          <a:ext cx="9790112" cy="667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" imgW="9782175" imgH="6667500" progId="Paint.Picture">
                  <p:embed/>
                </p:oleObj>
              </mc:Choice>
              <mc:Fallback>
                <p:oleObj name="" r:id="rId1" imgW="9782175" imgH="6667500" progId="Paint.Pictur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01738" y="239713"/>
                        <a:ext cx="9790112" cy="66722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标注 3"/>
          <p:cNvSpPr/>
          <p:nvPr/>
        </p:nvSpPr>
        <p:spPr>
          <a:xfrm>
            <a:off x="2925763" y="2765425"/>
            <a:ext cx="2355850" cy="809625"/>
          </a:xfrm>
          <a:prstGeom prst="wedgeRectCallout">
            <a:avLst>
              <a:gd name="adj1" fmla="val -4776"/>
              <a:gd name="adj2" fmla="val 1478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折弯方向</a:t>
            </a:r>
            <a:endParaRPr lang="zh-CN" altLang="en-US" sz="2400" b="1" strike="noStrike" noProof="1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53513" y="1309688"/>
            <a:ext cx="1927225" cy="506253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196" name="文本框 6"/>
          <p:cNvSpPr txBox="1"/>
          <p:nvPr/>
        </p:nvSpPr>
        <p:spPr>
          <a:xfrm>
            <a:off x="650875" y="176213"/>
            <a:ext cx="22748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弯边参数设置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68140" y="2633345"/>
            <a:ext cx="318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注塑模部分</a:t>
            </a:r>
            <a:endParaRPr lang="zh-CN" altLang="en-US" sz="3200" b="1"/>
          </a:p>
        </p:txBody>
      </p:sp>
    </p:spTree>
  </p:cSld>
  <p:clrMapOvr>
    <a:masterClrMapping/>
  </p:clrMapOvr>
  <p:transition spd="slow">
    <p:randomBa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CUZN@}PVPRML1P_17@RQ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30" y="5255260"/>
            <a:ext cx="11534140" cy="859790"/>
          </a:xfrm>
          <a:prstGeom prst="rect">
            <a:avLst/>
          </a:prstGeom>
        </p:spPr>
      </p:pic>
      <p:pic>
        <p:nvPicPr>
          <p:cNvPr id="5" name="图片 4" descr="Q%NG@{H_)UKYH(VAQ}@_QY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95" y="379730"/>
            <a:ext cx="7972425" cy="1076325"/>
          </a:xfrm>
          <a:prstGeom prst="rect">
            <a:avLst/>
          </a:prstGeom>
        </p:spPr>
      </p:pic>
      <p:sp>
        <p:nvSpPr>
          <p:cNvPr id="2" name="爆炸形 1 1"/>
          <p:cNvSpPr/>
          <p:nvPr/>
        </p:nvSpPr>
        <p:spPr>
          <a:xfrm>
            <a:off x="-156845" y="-14605"/>
            <a:ext cx="5290185" cy="2054860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接收文件！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8686800" y="5205730"/>
            <a:ext cx="2012950" cy="902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I`W1_ZNG}MWYLC3P$58Z(Z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456055"/>
            <a:ext cx="2250440" cy="3799840"/>
          </a:xfrm>
          <a:prstGeom prst="roundRect">
            <a:avLst/>
          </a:prstGeom>
          <a:ln w="28575" cmpd="sng">
            <a:solidFill>
              <a:srgbClr val="FF0000"/>
            </a:solidFill>
            <a:prstDash val="sysDot"/>
          </a:ln>
        </p:spPr>
      </p:pic>
      <p:sp>
        <p:nvSpPr>
          <p:cNvPr id="7" name="云形标注 6"/>
          <p:cNvSpPr/>
          <p:nvPr/>
        </p:nvSpPr>
        <p:spPr>
          <a:xfrm>
            <a:off x="5810885" y="1665605"/>
            <a:ext cx="6302375" cy="22212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将模架文件夹内的所有文件</a:t>
            </a:r>
            <a:endParaRPr lang="zh-CN" altLang="en-US" sz="2400" b="1">
              <a:solidFill>
                <a:schemeClr val="tx1"/>
              </a:solidFill>
            </a:endParaRPr>
          </a:p>
          <a:p>
            <a:pPr algn="ctr"/>
            <a:endParaRPr lang="zh-CN" altLang="en-US" sz="2400" b="1">
              <a:solidFill>
                <a:schemeClr val="tx1"/>
              </a:solidFill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拷入</a:t>
            </a:r>
            <a:r>
              <a:rPr lang="en-US" altLang="zh-CN" sz="2400" b="1">
                <a:solidFill>
                  <a:schemeClr val="tx1"/>
                </a:solidFill>
              </a:rPr>
              <a:t>UG</a:t>
            </a:r>
            <a:r>
              <a:rPr lang="zh-CN" altLang="en-US" sz="2400" b="1">
                <a:solidFill>
                  <a:schemeClr val="tx1"/>
                </a:solidFill>
              </a:rPr>
              <a:t>安装文件夹中</a:t>
            </a:r>
            <a:r>
              <a:rPr lang="en-US" altLang="zh-CN" sz="2400" b="1">
                <a:solidFill>
                  <a:schemeClr val="tx1"/>
                </a:solidFill>
              </a:rPr>
              <a:t>MOLDWIZARD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4685665" y="2179320"/>
            <a:ext cx="2179320" cy="6248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7753985" y="3528060"/>
            <a:ext cx="1056640" cy="18446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无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" y="175895"/>
            <a:ext cx="10058400" cy="632269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35280" y="542290"/>
            <a:ext cx="1571625" cy="53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16280" y="2620010"/>
            <a:ext cx="1571625" cy="53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702560" y="3854450"/>
            <a:ext cx="1571625" cy="53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@9$~]@KE03UFY7MD39{Y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" y="2444115"/>
            <a:ext cx="11607165" cy="1224280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>
            <a:off x="182245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初始化项目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20140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多腔模设计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2019300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收缩率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2850515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型腔布局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746500" y="3898900"/>
            <a:ext cx="598170" cy="2258695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模具分型工具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4684395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标准部件库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5519420" y="3898265"/>
            <a:ext cx="598170" cy="225933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滑块和浮顶销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6400165" y="3926840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浇口库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10165715" y="3926840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视图管理器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2" name="矩形标注 11"/>
          <p:cNvSpPr/>
          <p:nvPr/>
        </p:nvSpPr>
        <p:spPr>
          <a:xfrm>
            <a:off x="9171940" y="3926840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物料清单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8101965" y="3898265"/>
            <a:ext cx="598170" cy="2258695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修边模具组件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252335" y="3898265"/>
            <a:ext cx="598170" cy="225933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模具冷却工具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11103610" y="3898265"/>
            <a:ext cx="598170" cy="1833880"/>
          </a:xfrm>
          <a:prstGeom prst="wedgeRectCallout">
            <a:avLst>
              <a:gd name="adj1" fmla="val -424"/>
              <a:gd name="adj2" fmla="val -785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概念设计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780415" y="125095"/>
            <a:ext cx="598170" cy="2210435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模具设计验证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1718310" y="501650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模具</a:t>
            </a:r>
            <a:r>
              <a:rPr lang="en-US" altLang="zh-CN" sz="2400" b="1">
                <a:solidFill>
                  <a:schemeClr val="tx1"/>
                </a:solidFill>
              </a:rPr>
              <a:t>CSYS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2510790" y="495935"/>
            <a:ext cx="598170" cy="1833880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工件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0" name="矩形标注 29"/>
          <p:cNvSpPr/>
          <p:nvPr/>
        </p:nvSpPr>
        <p:spPr>
          <a:xfrm>
            <a:off x="3448685" y="495935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注射模工具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1" name="矩形标注 30"/>
          <p:cNvSpPr/>
          <p:nvPr/>
        </p:nvSpPr>
        <p:spPr>
          <a:xfrm>
            <a:off x="4344670" y="501650"/>
            <a:ext cx="598170" cy="1833880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模架库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2" name="矩形标注 31"/>
          <p:cNvSpPr/>
          <p:nvPr/>
        </p:nvSpPr>
        <p:spPr>
          <a:xfrm>
            <a:off x="5282565" y="501650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顶杆后处理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3" name="矩形标注 32"/>
          <p:cNvSpPr/>
          <p:nvPr/>
        </p:nvSpPr>
        <p:spPr>
          <a:xfrm>
            <a:off x="6060440" y="501650"/>
            <a:ext cx="598170" cy="1833880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子镶块库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4" name="矩形标注 33"/>
          <p:cNvSpPr/>
          <p:nvPr/>
        </p:nvSpPr>
        <p:spPr>
          <a:xfrm>
            <a:off x="6998335" y="501650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流道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5" name="矩形标注 34"/>
          <p:cNvSpPr/>
          <p:nvPr/>
        </p:nvSpPr>
        <p:spPr>
          <a:xfrm>
            <a:off x="7838440" y="495935"/>
            <a:ext cx="598170" cy="1833880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电极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6" name="矩形标注 35"/>
          <p:cNvSpPr/>
          <p:nvPr/>
        </p:nvSpPr>
        <p:spPr>
          <a:xfrm>
            <a:off x="8776335" y="495935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腔体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7" name="矩形标注 36"/>
          <p:cNvSpPr/>
          <p:nvPr/>
        </p:nvSpPr>
        <p:spPr>
          <a:xfrm>
            <a:off x="10705465" y="15240"/>
            <a:ext cx="598170" cy="2320290"/>
          </a:xfrm>
          <a:prstGeom prst="wedgeRectCallout">
            <a:avLst>
              <a:gd name="adj1" fmla="val -26220"/>
              <a:gd name="adj2" fmla="val 788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未使用的部件管理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8" name="矩形标注 37"/>
          <p:cNvSpPr/>
          <p:nvPr/>
        </p:nvSpPr>
        <p:spPr>
          <a:xfrm>
            <a:off x="9770110" y="495935"/>
            <a:ext cx="598170" cy="1833880"/>
          </a:xfrm>
          <a:prstGeom prst="wedgeRectCallout">
            <a:avLst>
              <a:gd name="adj1" fmla="val -35987"/>
              <a:gd name="adj2" fmla="val 85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装配图纸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 bldLvl="0" animBg="1"/>
      <p:bldP spid="4" grpId="0" bldLvl="0" animBg="1"/>
      <p:bldP spid="17" grpId="0" bldLvl="0" animBg="1"/>
      <p:bldP spid="5" grpId="0" bldLvl="0" animBg="1"/>
      <p:bldP spid="29" grpId="0" bldLvl="0" animBg="1"/>
      <p:bldP spid="6" grpId="0" bldLvl="0" animBg="1"/>
      <p:bldP spid="30" grpId="0" bldLvl="0" animBg="1"/>
      <p:bldP spid="7" grpId="0" bldLvl="0" animBg="1"/>
      <p:bldP spid="31" grpId="0" bldLvl="0" animBg="1"/>
      <p:bldP spid="8" grpId="0" bldLvl="0" animBg="1"/>
      <p:bldP spid="32" grpId="0" bldLvl="0" animBg="1"/>
      <p:bldP spid="9" grpId="0" bldLvl="0" animBg="1"/>
      <p:bldP spid="33" grpId="0" bldLvl="0" animBg="1"/>
      <p:bldP spid="10" grpId="0" bldLvl="0" animBg="1"/>
      <p:bldP spid="34" grpId="0" bldLvl="0" animBg="1"/>
      <p:bldP spid="14" grpId="0" bldLvl="0" animBg="1"/>
      <p:bldP spid="35" grpId="0" bldLvl="0" animBg="1"/>
      <p:bldP spid="13" grpId="0" bldLvl="0" animBg="1"/>
      <p:bldP spid="36" grpId="0" bldLvl="0" animBg="1"/>
      <p:bldP spid="12" grpId="0" bldLvl="0" animBg="1"/>
      <p:bldP spid="38" grpId="0" bldLvl="0" animBg="1"/>
      <p:bldP spid="11" grpId="0" bldLvl="0" animBg="1"/>
      <p:bldP spid="37" grpId="0" bldLvl="0" animBg="1"/>
      <p:bldP spid="15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F0{Y7E@B@Q2)S$9WW6ZN)OH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378585" y="1333500"/>
            <a:ext cx="8895080" cy="4190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90465" y="5662930"/>
            <a:ext cx="150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产品图</a:t>
            </a:r>
            <a:endParaRPr lang="zh-CN" altLang="en-US" sz="2400" b="1"/>
          </a:p>
        </p:txBody>
      </p:sp>
      <p:sp>
        <p:nvSpPr>
          <p:cNvPr id="4098" name="Rectangle 2"/>
          <p:cNvSpPr txBox="1">
            <a:spLocks noGrp="1"/>
          </p:cNvSpPr>
          <p:nvPr>
            <p:ph type="title"/>
          </p:nvPr>
        </p:nvSpPr>
        <p:spPr bwMode="auto">
          <a:xfrm>
            <a:off x="1217930" y="622935"/>
            <a:ext cx="10515600" cy="521970"/>
          </a:xfr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 eaLnBrk="1" hangingPunct="1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  模具设计实例1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58975" y="421640"/>
            <a:ext cx="68726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思路分析：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/>
              <a:t>1</a:t>
            </a:r>
            <a:r>
              <a:rPr lang="zh-CN" altLang="en-US" sz="2400"/>
              <a:t>、项目初始化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2</a:t>
            </a:r>
            <a:r>
              <a:rPr lang="zh-CN" altLang="en-US" sz="2400"/>
              <a:t>、设定模具坐标系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3</a:t>
            </a:r>
            <a:r>
              <a:rPr lang="zh-CN" altLang="en-US" sz="2400"/>
              <a:t>、创建工件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4</a:t>
            </a:r>
            <a:r>
              <a:rPr lang="zh-CN" altLang="en-US" sz="2400"/>
              <a:t>、型腔布局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5</a:t>
            </a:r>
            <a:r>
              <a:rPr lang="zh-CN" altLang="en-US" sz="2400"/>
              <a:t>、分型操作（分型线、引导线、分型面）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6</a:t>
            </a:r>
            <a:r>
              <a:rPr lang="zh-CN" altLang="en-US" sz="2400"/>
              <a:t>、区域设计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7</a:t>
            </a:r>
            <a:r>
              <a:rPr lang="zh-CN" altLang="en-US" sz="2400"/>
              <a:t>、创建型芯和型腔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8</a:t>
            </a:r>
            <a:r>
              <a:rPr lang="zh-CN" altLang="en-US" sz="2400"/>
              <a:t>、加载模架</a:t>
            </a:r>
            <a:endParaRPr lang="zh-CN" altLang="en-US" sz="2400"/>
          </a:p>
        </p:txBody>
      </p:sp>
    </p:spTree>
  </p:cSld>
  <p:clrMapOvr>
    <a:masterClrMapping/>
  </p:clrMapOvr>
  <p:transition spd="slow">
    <p:randomBa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~AV~1P0W3B1D{$JOQPM$CO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949960"/>
            <a:ext cx="3789680" cy="28028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04495" y="141605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1.1  项目初始化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3210" y="3906520"/>
            <a:ext cx="2287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1-1  </a:t>
            </a:r>
            <a:r>
              <a:rPr lang="zh-CN" altLang="en-US"/>
              <a:t>打开产品图</a:t>
            </a:r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4777740" y="2574290"/>
            <a:ext cx="714375" cy="54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724525" y="358140"/>
            <a:ext cx="6023610" cy="6071235"/>
            <a:chOff x="9015" y="564"/>
            <a:chExt cx="9486" cy="9561"/>
          </a:xfrm>
        </p:grpSpPr>
        <p:pic>
          <p:nvPicPr>
            <p:cNvPr id="6" name="图片 5" descr="W]X_}_W)@QD$1J(M]FOJB8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5" y="564"/>
              <a:ext cx="9487" cy="863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1083" y="9545"/>
              <a:ext cx="36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图</a:t>
              </a:r>
              <a:r>
                <a:rPr lang="en-US" altLang="zh-CN"/>
                <a:t>1-2   </a:t>
              </a:r>
              <a:r>
                <a:rPr lang="zh-CN" altLang="en-US"/>
                <a:t>初始化项目</a:t>
              </a:r>
              <a:endParaRPr lang="zh-CN" altLang="en-US"/>
            </a:p>
          </p:txBody>
        </p:sp>
      </p:grpSp>
      <p:sp>
        <p:nvSpPr>
          <p:cNvPr id="8" name="爆炸形 2 7"/>
          <p:cNvSpPr/>
          <p:nvPr/>
        </p:nvSpPr>
        <p:spPr>
          <a:xfrm>
            <a:off x="2575560" y="4274820"/>
            <a:ext cx="3282950" cy="12268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ABS</a:t>
            </a:r>
            <a:r>
              <a:rPr lang="zh-CN" altLang="en-US" sz="2400" b="1">
                <a:solidFill>
                  <a:schemeClr val="tx1"/>
                </a:solidFill>
              </a:rPr>
              <a:t>材料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17385" y="4577080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915035" y="1256665"/>
          <a:ext cx="9040495" cy="513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1734165" imgH="6953250" progId="Paint.Picture">
                  <p:embed/>
                </p:oleObj>
              </mc:Choice>
              <mc:Fallback>
                <p:oleObj name="" r:id="rId1" imgW="11734165" imgH="695325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5035" y="1256665"/>
                        <a:ext cx="9040495" cy="513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 bwMode="auto">
          <a:xfrm>
            <a:off x="404495" y="141605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1.2  设置模具坐标系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爆炸形 2 7"/>
          <p:cNvSpPr/>
          <p:nvPr/>
        </p:nvSpPr>
        <p:spPr>
          <a:xfrm>
            <a:off x="2729865" y="2402205"/>
            <a:ext cx="3282950" cy="12268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当前</a:t>
            </a:r>
            <a:r>
              <a:rPr lang="en-US" altLang="zh-CN" sz="2400" b="1">
                <a:solidFill>
                  <a:schemeClr val="tx1"/>
                </a:solidFill>
              </a:rPr>
              <a:t>WCS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07515" y="3794760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02100" y="6392545"/>
            <a:ext cx="3493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1-3  </a:t>
            </a:r>
            <a:r>
              <a:rPr lang="zh-CN" altLang="en-US"/>
              <a:t>设置模具坐标系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7(I%6%58%%LT09K`8@8]]X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" y="598170"/>
            <a:ext cx="10058400" cy="5918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404495" y="141605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1.3  设置工件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440940" y="6143625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标注 2"/>
          <p:cNvSpPr/>
          <p:nvPr/>
        </p:nvSpPr>
        <p:spPr>
          <a:xfrm>
            <a:off x="5029200" y="3601085"/>
            <a:ext cx="3281045" cy="579120"/>
          </a:xfrm>
          <a:prstGeom prst="wedgeRectCallout">
            <a:avLst>
              <a:gd name="adj1" fmla="val -106266"/>
              <a:gd name="adj2" fmla="val 52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-30</a:t>
            </a:r>
            <a:r>
              <a:rPr lang="zh-CN" altLang="en-US" sz="2400" b="1">
                <a:solidFill>
                  <a:schemeClr val="tx1"/>
                </a:solidFill>
              </a:rPr>
              <a:t>（与工件尺寸有关）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4961255" y="4384675"/>
            <a:ext cx="3281045" cy="579120"/>
          </a:xfrm>
          <a:prstGeom prst="wedgeRectCallout">
            <a:avLst>
              <a:gd name="adj1" fmla="val -100667"/>
              <a:gd name="adj2" fmla="val -157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20</a:t>
            </a:r>
            <a:r>
              <a:rPr lang="zh-CN" altLang="en-US" sz="2400" b="1">
                <a:solidFill>
                  <a:schemeClr val="tx1"/>
                </a:solidFill>
              </a:rPr>
              <a:t>（与工件尺寸有关）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17950" y="6452235"/>
            <a:ext cx="2287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1-4  </a:t>
            </a:r>
            <a:r>
              <a:rPr lang="zh-CN" altLang="en-US"/>
              <a:t>设置工件</a:t>
            </a: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430780" y="6143625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标注 8"/>
          <p:cNvSpPr/>
          <p:nvPr/>
        </p:nvSpPr>
        <p:spPr>
          <a:xfrm>
            <a:off x="5019040" y="3601085"/>
            <a:ext cx="3281045" cy="579120"/>
          </a:xfrm>
          <a:prstGeom prst="wedgeRectCallout">
            <a:avLst>
              <a:gd name="adj1" fmla="val -106266"/>
              <a:gd name="adj2" fmla="val 52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-30</a:t>
            </a:r>
            <a:r>
              <a:rPr lang="zh-CN" altLang="en-US" sz="2400" b="1">
                <a:solidFill>
                  <a:schemeClr val="tx1"/>
                </a:solidFill>
              </a:rPr>
              <a:t>（与工件尺寸有关）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4951095" y="4384675"/>
            <a:ext cx="3281045" cy="579120"/>
          </a:xfrm>
          <a:prstGeom prst="wedgeRectCallout">
            <a:avLst>
              <a:gd name="adj1" fmla="val -100667"/>
              <a:gd name="adj2" fmla="val -157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20</a:t>
            </a:r>
            <a:r>
              <a:rPr lang="zh-CN" altLang="en-US" sz="2400" b="1">
                <a:solidFill>
                  <a:schemeClr val="tx1"/>
                </a:solidFill>
              </a:rPr>
              <a:t>（与工件尺寸有关）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" grpId="0" bldLvl="0" animBg="1"/>
      <p:bldP spid="5" grpId="0" bldLvl="0" animBg="1"/>
      <p:bldP spid="7" grpId="0" bldLvl="0" animBg="1"/>
      <p:bldP spid="9" grpId="0" bldLvl="0" animBg="1"/>
      <p:bldP spid="11" grpId="0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[}0NB}[B~{IUIB]2MQIBM_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80" y="169545"/>
            <a:ext cx="10058400" cy="6073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1-5  </a:t>
            </a:r>
            <a:r>
              <a:rPr lang="zh-CN" altLang="en-US"/>
              <a:t>设置工件结果显示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217" name="对象 1"/>
          <p:cNvGraphicFramePr/>
          <p:nvPr/>
        </p:nvGraphicFramePr>
        <p:xfrm>
          <a:off x="4194175" y="908050"/>
          <a:ext cx="3803650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" imgW="3800475" imgH="5038725" progId="Paint.Picture">
                  <p:embed/>
                </p:oleObj>
              </mc:Choice>
              <mc:Fallback>
                <p:oleObj name="" r:id="rId1" imgW="3800475" imgH="5038725" progId="Paint.Picture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94175" y="908050"/>
                        <a:ext cx="3803650" cy="5041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959485" y="603250"/>
            <a:ext cx="302958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插座铜芯设计</a:t>
            </a:r>
            <a:endParaRPr lang="zh-CN" altLang="en-US" sz="28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1-6  </a:t>
            </a:r>
            <a:r>
              <a:rPr lang="zh-CN" altLang="en-US"/>
              <a:t>型腔布局（一模四腔）</a:t>
            </a:r>
            <a:endParaRPr lang="zh-CN" altLang="en-US"/>
          </a:p>
        </p:txBody>
      </p:sp>
      <p:pic>
        <p:nvPicPr>
          <p:cNvPr id="2" name="图片 1" descr="Y%Q2A[F3G(MPD9PX)9P~@Q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0620" y="557530"/>
            <a:ext cx="9428480" cy="57429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04495" y="141605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1.4.1  型腔布局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579495" y="3912870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标注 8"/>
          <p:cNvSpPr/>
          <p:nvPr/>
        </p:nvSpPr>
        <p:spPr>
          <a:xfrm>
            <a:off x="5511165" y="1805305"/>
            <a:ext cx="3281045" cy="579120"/>
          </a:xfrm>
          <a:prstGeom prst="wedgeRectCallout">
            <a:avLst>
              <a:gd name="adj1" fmla="val -106266"/>
              <a:gd name="adj2" fmla="val 52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指定矢量</a:t>
            </a:r>
            <a:r>
              <a:rPr lang="en-US" altLang="zh-CN" sz="2400" b="1">
                <a:solidFill>
                  <a:schemeClr val="tx1"/>
                </a:solidFill>
              </a:rPr>
              <a:t>XC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5105400" y="2849245"/>
            <a:ext cx="3281045" cy="579120"/>
          </a:xfrm>
          <a:prstGeom prst="wedgeRectCallout">
            <a:avLst>
              <a:gd name="adj1" fmla="val -100667"/>
              <a:gd name="adj2" fmla="val -157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型腔数</a:t>
            </a:r>
            <a:r>
              <a:rPr lang="en-US" altLang="zh-CN" sz="2400" b="1">
                <a:solidFill>
                  <a:schemeClr val="tx1"/>
                </a:solidFill>
              </a:rPr>
              <a:t>4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3579495" y="5574665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1" grpId="0" bldLvl="0" animBg="1"/>
      <p:bldP spid="5" grpId="0" bldLvl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7  </a:t>
            </a:r>
            <a:r>
              <a:rPr lang="zh-CN" altLang="en-US"/>
              <a:t>型腔布局结果显示</a:t>
            </a:r>
            <a:endParaRPr lang="zh-CN" altLang="en-US"/>
          </a:p>
        </p:txBody>
      </p:sp>
      <p:pic>
        <p:nvPicPr>
          <p:cNvPr id="2" name="图片 1" descr="4@K35ZBYM@9HO]YV7MRX{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035050"/>
            <a:ext cx="10057130" cy="430466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603875" y="2660015"/>
            <a:ext cx="1148080" cy="87820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1-8  </a:t>
            </a:r>
            <a:r>
              <a:rPr lang="zh-CN" altLang="en-US"/>
              <a:t>插入腔体操作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04495" y="16129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1.4.2  插入腔体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QXOSK0`QO`BG3RGD9AW_8Q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889635"/>
            <a:ext cx="2780665" cy="561911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495550" y="4822190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3117215" y="3201670"/>
            <a:ext cx="685165" cy="579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BKNO3C89]5_P3VD1R7J0J}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80" y="161290"/>
            <a:ext cx="8802370" cy="6082030"/>
          </a:xfrm>
          <a:prstGeom prst="rect">
            <a:avLst/>
          </a:prstGeom>
        </p:spPr>
      </p:pic>
      <p:sp>
        <p:nvSpPr>
          <p:cNvPr id="9" name="矩形标注 8"/>
          <p:cNvSpPr/>
          <p:nvPr/>
        </p:nvSpPr>
        <p:spPr>
          <a:xfrm>
            <a:off x="6177915" y="4754880"/>
            <a:ext cx="1273175" cy="579120"/>
          </a:xfrm>
          <a:prstGeom prst="wedgeRectCallout">
            <a:avLst>
              <a:gd name="adj1" fmla="val -106266"/>
              <a:gd name="adj2" fmla="val 52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</a:rPr>
              <a:t>R=5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7248525" y="5407660"/>
            <a:ext cx="3281045" cy="579120"/>
          </a:xfrm>
          <a:prstGeom prst="wedgeRectCallout">
            <a:avLst>
              <a:gd name="adj1" fmla="val -100667"/>
              <a:gd name="adj2" fmla="val -157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类型（</a:t>
            </a:r>
            <a:r>
              <a:rPr lang="en-US" altLang="zh-CN" sz="2400" b="1">
                <a:solidFill>
                  <a:schemeClr val="tx1"/>
                </a:solidFill>
              </a:rPr>
              <a:t>2</a:t>
            </a:r>
            <a:r>
              <a:rPr lang="zh-CN" altLang="en-US" sz="2400" b="1">
                <a:solidFill>
                  <a:schemeClr val="tx1"/>
                </a:solidFill>
              </a:rPr>
              <a:t>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12105" y="5817870"/>
            <a:ext cx="559435" cy="30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1" grpId="0" bldLvl="0" animBg="1"/>
      <p:bldP spid="8" grpId="0" bldLvl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9  </a:t>
            </a:r>
            <a:r>
              <a:rPr lang="zh-CN" altLang="en-US"/>
              <a:t>插入腔体结果显示</a:t>
            </a:r>
            <a:endParaRPr lang="zh-CN" altLang="en-US"/>
          </a:p>
        </p:txBody>
      </p:sp>
      <p:pic>
        <p:nvPicPr>
          <p:cNvPr id="2" name="图片 1" descr="HT$QG7L58ID~UH_TTS3Y)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080" y="578485"/>
            <a:ext cx="7952105" cy="52952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1-10 </a:t>
            </a:r>
            <a:r>
              <a:rPr lang="zh-CN" altLang="en-US"/>
              <a:t>设置工件结果显示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04495" y="16129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1.5.1 创建分型线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92(2O7_(CV7X@C`_0XC~VG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555" y="614680"/>
            <a:ext cx="8390255" cy="562864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675130" y="4937760"/>
            <a:ext cx="1148080" cy="87820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214495" y="683260"/>
            <a:ext cx="5819775" cy="1292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6292850" y="856615"/>
            <a:ext cx="685165" cy="1119505"/>
          </a:xfrm>
          <a:prstGeom prst="rightArrow">
            <a:avLst/>
          </a:prstGeom>
          <a:solidFill>
            <a:srgbClr val="000000">
              <a:alpha val="0"/>
            </a:srgb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6" grpId="1" bldLvl="0" animBg="1"/>
      <p:bldP spid="5" grpId="1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0675" y="633095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11   </a:t>
            </a:r>
            <a:r>
              <a:rPr lang="zh-CN" altLang="en-US"/>
              <a:t>分型线确定</a:t>
            </a:r>
            <a:endParaRPr lang="zh-CN" altLang="en-US"/>
          </a:p>
        </p:txBody>
      </p:sp>
      <p:pic>
        <p:nvPicPr>
          <p:cNvPr id="2" name="图片 1" descr="3@01432[[UF6VU{F9D342J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159385"/>
            <a:ext cx="2856865" cy="617156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225040" y="3115310"/>
            <a:ext cx="89662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~DJVSQYY0Z%{J467NKSOOK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145" y="3328670"/>
            <a:ext cx="7413625" cy="277241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3368040" y="1594485"/>
            <a:ext cx="878840" cy="53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7325360" y="2828290"/>
            <a:ext cx="791845" cy="43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213735" y="2183130"/>
            <a:ext cx="916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每条线选取</a:t>
            </a:r>
            <a:endParaRPr lang="zh-CN" altLang="en-US"/>
          </a:p>
        </p:txBody>
      </p:sp>
      <p:pic>
        <p:nvPicPr>
          <p:cNvPr id="9" name="图片 8" descr="5C}PPPK4)BDRT5K$XW{%@%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65" y="159385"/>
            <a:ext cx="5870575" cy="271462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/>
      <p:bldP spid="7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12   </a:t>
            </a:r>
            <a:r>
              <a:rPr lang="zh-CN" altLang="en-US"/>
              <a:t>引导线创建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04495" y="16129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1.5.2 创建引导线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{0J_O{[221~3@PVWC3YVZF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205" y="819785"/>
            <a:ext cx="2268220" cy="606742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61670" y="5017135"/>
            <a:ext cx="2286635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6" name="对象 5"/>
          <p:cNvGraphicFramePr/>
          <p:nvPr/>
        </p:nvGraphicFramePr>
        <p:xfrm>
          <a:off x="3406140" y="431800"/>
          <a:ext cx="12512675" cy="568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9152890" imgH="6724650" progId="Paint.Picture">
                  <p:embed/>
                </p:oleObj>
              </mc:Choice>
              <mc:Fallback>
                <p:oleObj name="" r:id="rId2" imgW="9152890" imgH="6724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06140" y="431800"/>
                        <a:ext cx="12512675" cy="5687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右箭头 7"/>
          <p:cNvSpPr/>
          <p:nvPr/>
        </p:nvSpPr>
        <p:spPr>
          <a:xfrm>
            <a:off x="2750185" y="2714625"/>
            <a:ext cx="878840" cy="53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爆炸形 1 9"/>
          <p:cNvSpPr/>
          <p:nvPr/>
        </p:nvSpPr>
        <p:spPr>
          <a:xfrm>
            <a:off x="4747895" y="431800"/>
            <a:ext cx="5492115" cy="194056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采用两条短边的四个端点创建引导线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8" grpId="0" bldLvl="0" animBg="1"/>
      <p:bldP spid="10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[}MYPYB(FORKA)S6TJ7DJQ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9215" y="893445"/>
            <a:ext cx="7513955" cy="5071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13   </a:t>
            </a:r>
            <a:r>
              <a:rPr lang="zh-CN" altLang="en-US"/>
              <a:t>引导线创建结果显示</a:t>
            </a: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891155" y="5285105"/>
            <a:ext cx="839470" cy="386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1-13  </a:t>
            </a:r>
            <a:r>
              <a:rPr lang="zh-CN" altLang="en-US"/>
              <a:t>分型面设置</a:t>
            </a:r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33705" y="6477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1.5.3 创建分型面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46ID2@C6T1SXFZJ}{[TG66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880" y="509270"/>
            <a:ext cx="2406650" cy="632777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48665" y="3096260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90880" y="6088380"/>
            <a:ext cx="2286635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P_T()ITCSI@(}~U[)~QZCG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20" y="767080"/>
            <a:ext cx="4228465" cy="247650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283585" y="1841500"/>
            <a:ext cx="878840" cy="53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1080000">
            <a:off x="5817235" y="1325880"/>
            <a:ext cx="558800" cy="1562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爆炸形 1 9"/>
          <p:cNvSpPr/>
          <p:nvPr/>
        </p:nvSpPr>
        <p:spPr>
          <a:xfrm>
            <a:off x="6427470" y="-194945"/>
            <a:ext cx="5492115" cy="194056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先选引导线坐在平面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pic>
        <p:nvPicPr>
          <p:cNvPr id="11" name="图片 10" descr="`8BHXUF26(~UPRKQ)}KJ%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210" y="3728720"/>
            <a:ext cx="5080635" cy="2359660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5399405" y="4478020"/>
            <a:ext cx="878840" cy="53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2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1-14  </a:t>
            </a:r>
            <a:r>
              <a:rPr lang="zh-CN" altLang="en-US"/>
              <a:t>分型面设置</a:t>
            </a: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0" name="爆炸形 1 9"/>
          <p:cNvSpPr/>
          <p:nvPr/>
        </p:nvSpPr>
        <p:spPr>
          <a:xfrm>
            <a:off x="6427470" y="-194945"/>
            <a:ext cx="5492115" cy="194056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再选其他两侧分型线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pic>
        <p:nvPicPr>
          <p:cNvPr id="13" name="图片 12" descr="%GR@S0E2_P~U4GQDNUB`((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551305"/>
            <a:ext cx="10058400" cy="3755390"/>
          </a:xfrm>
          <a:prstGeom prst="rect">
            <a:avLst/>
          </a:prstGeom>
        </p:spPr>
      </p:pic>
      <p:sp>
        <p:nvSpPr>
          <p:cNvPr id="15" name="椭圆形标注 14"/>
          <p:cNvSpPr/>
          <p:nvPr/>
        </p:nvSpPr>
        <p:spPr>
          <a:xfrm>
            <a:off x="858520" y="904875"/>
            <a:ext cx="2615565" cy="1454150"/>
          </a:xfrm>
          <a:prstGeom prst="wedgeEllipseCallout">
            <a:avLst>
              <a:gd name="adj1" fmla="val 43833"/>
              <a:gd name="adj2" fmla="val 996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注意拉伸方向：</a:t>
            </a:r>
            <a:r>
              <a:rPr lang="en-US" altLang="zh-CN" sz="2400" b="1">
                <a:solidFill>
                  <a:schemeClr val="tx1"/>
                </a:solidFill>
              </a:rPr>
              <a:t>XC(-XC)</a:t>
            </a:r>
            <a:endParaRPr lang="en-US" altLang="zh-CN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41" name="对象 1"/>
          <p:cNvGraphicFramePr/>
          <p:nvPr/>
        </p:nvGraphicFramePr>
        <p:xfrm>
          <a:off x="395288" y="34925"/>
          <a:ext cx="11401425" cy="678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1" imgW="11391900" imgH="6781800" progId="Paint.Picture">
                  <p:embed/>
                </p:oleObj>
              </mc:Choice>
              <mc:Fallback>
                <p:oleObj name="" r:id="rId1" imgW="11391900" imgH="6781800" progId="Paint.Picture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5288" y="34925"/>
                        <a:ext cx="11401425" cy="6788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5522913" y="2119313"/>
            <a:ext cx="5457825" cy="54451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5522913" y="4675188"/>
            <a:ext cx="5457825" cy="54451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244" name="文本框 6"/>
          <p:cNvSpPr txBox="1"/>
          <p:nvPr/>
        </p:nvSpPr>
        <p:spPr>
          <a:xfrm>
            <a:off x="650875" y="176213"/>
            <a:ext cx="2274888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创建文件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61435" y="5847715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15  </a:t>
            </a:r>
            <a:r>
              <a:rPr lang="zh-CN" altLang="en-US"/>
              <a:t>分型面创建结果结果显示</a:t>
            </a:r>
            <a:endParaRPr lang="zh-CN" altLang="en-US"/>
          </a:p>
        </p:txBody>
      </p:sp>
      <p:pic>
        <p:nvPicPr>
          <p:cNvPr id="2" name="图片 1" descr="7(%]$4~8]C_E7E8$DW2)[J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1725" y="877570"/>
            <a:ext cx="6619240" cy="4485640"/>
          </a:xfrm>
          <a:prstGeom prst="rect">
            <a:avLst/>
          </a:prstGeom>
        </p:spPr>
      </p:pic>
      <p:sp>
        <p:nvSpPr>
          <p:cNvPr id="15" name="椭圆形标注 14"/>
          <p:cNvSpPr/>
          <p:nvPr/>
        </p:nvSpPr>
        <p:spPr>
          <a:xfrm>
            <a:off x="858520" y="904875"/>
            <a:ext cx="2615565" cy="1454150"/>
          </a:xfrm>
          <a:prstGeom prst="wedgeEllipseCallout">
            <a:avLst>
              <a:gd name="adj1" fmla="val 43833"/>
              <a:gd name="adj2" fmla="val 996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最后缝合各个分型面片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16  </a:t>
            </a:r>
            <a:r>
              <a:rPr lang="zh-CN" altLang="en-US"/>
              <a:t>定义区域对话框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33705" y="9398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1.6  区域设计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FY(GH)CEFV(7A5VCD]336V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140" y="491490"/>
            <a:ext cx="6087110" cy="534416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588135" y="982345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33705" y="4592955"/>
            <a:ext cx="558800" cy="260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62305" y="2363470"/>
            <a:ext cx="1483995" cy="452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51450" y="836930"/>
            <a:ext cx="1833880" cy="5988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Wingdings" panose="05000000000000000000" charset="0"/>
              </a:rPr>
              <a:t></a:t>
            </a:r>
            <a:r>
              <a:rPr lang="zh-CN" altLang="en-US" sz="2400" b="1">
                <a:solidFill>
                  <a:schemeClr val="tx1"/>
                </a:solidFill>
              </a:rPr>
              <a:t>定义区域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51450" y="4592955"/>
            <a:ext cx="1833880" cy="5988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Wingdings" panose="05000000000000000000" charset="0"/>
              </a:rPr>
              <a:t></a:t>
            </a:r>
            <a:r>
              <a:rPr lang="zh-CN" altLang="en-US" sz="2400" b="1">
                <a:solidFill>
                  <a:schemeClr val="tx1"/>
                </a:solidFill>
              </a:rPr>
              <a:t>定义区域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1450" y="2451735"/>
            <a:ext cx="2113280" cy="5988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Wingdings" panose="05000000000000000000" charset="0"/>
              </a:rPr>
              <a:t>选型腔区域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51450" y="3522345"/>
            <a:ext cx="1834515" cy="5988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Wingdings" panose="05000000000000000000" charset="0"/>
              </a:rPr>
              <a:t>搜索区域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125220" y="4034790"/>
            <a:ext cx="1483995" cy="452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3" grpId="0" bldLvl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1-16    </a:t>
            </a:r>
            <a:r>
              <a:rPr lang="zh-CN" altLang="en-US"/>
              <a:t>搜索区域设置</a:t>
            </a:r>
            <a:endParaRPr lang="zh-CN" altLang="en-US"/>
          </a:p>
        </p:txBody>
      </p:sp>
      <p:pic>
        <p:nvPicPr>
          <p:cNvPr id="14" name="图片 13" descr="C$)P]AX6%{Z@96{HL[RW]]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935" y="738505"/>
            <a:ext cx="8914130" cy="5380990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5723255" y="737870"/>
            <a:ext cx="2732405" cy="919480"/>
          </a:xfrm>
          <a:prstGeom prst="wedgeRoundRectCallout">
            <a:avLst>
              <a:gd name="adj1" fmla="val -104217"/>
              <a:gd name="adj2" fmla="val 48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选产品上表面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6051550" y="2583815"/>
            <a:ext cx="405765" cy="916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364740" y="3569335"/>
            <a:ext cx="558800" cy="260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17   </a:t>
            </a:r>
            <a:r>
              <a:rPr lang="zh-CN" altLang="en-US"/>
              <a:t>型芯区域设置</a:t>
            </a:r>
            <a:endParaRPr lang="zh-CN" altLang="en-US"/>
          </a:p>
        </p:txBody>
      </p:sp>
      <p:pic>
        <p:nvPicPr>
          <p:cNvPr id="2" name="图片 1" descr="1ZB[ZNUEX$5HIUFFN_5@85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930" y="484505"/>
            <a:ext cx="2809240" cy="496189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341120" y="4303395"/>
            <a:ext cx="558800" cy="260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60195" y="1764665"/>
            <a:ext cx="1483995" cy="452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322830" y="3648710"/>
            <a:ext cx="1483995" cy="452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[JMF5$KJHSBEFZ]BIOOII[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34415"/>
            <a:ext cx="6400165" cy="424751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169410" y="2545080"/>
            <a:ext cx="608330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8512810" y="484505"/>
            <a:ext cx="2732405" cy="919480"/>
          </a:xfrm>
          <a:prstGeom prst="wedgeRoundRectCallout">
            <a:avLst>
              <a:gd name="adj1" fmla="val -87624"/>
              <a:gd name="adj2" fmla="val 1275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选产品下表面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3" grpId="0" bldLvl="0" animBg="1"/>
      <p:bldP spid="5" grpId="0" bldLvl="0" animBg="1"/>
      <p:bldP spid="6" grpId="0" bldLvl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18    </a:t>
            </a:r>
            <a:r>
              <a:rPr lang="zh-CN" altLang="en-US"/>
              <a:t>区域设置结果显示</a:t>
            </a:r>
            <a:endParaRPr lang="zh-CN" altLang="en-US"/>
          </a:p>
        </p:txBody>
      </p:sp>
      <p:pic>
        <p:nvPicPr>
          <p:cNvPr id="2" name="图片 1" descr="@(9TLTA9APIRZ8EGRWP(N%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790" y="768985"/>
            <a:ext cx="8799830" cy="4990465"/>
          </a:xfrm>
          <a:prstGeom prst="rect">
            <a:avLst/>
          </a:prstGeom>
        </p:spPr>
      </p:pic>
      <p:sp>
        <p:nvSpPr>
          <p:cNvPr id="10" name="爆炸形 1 9"/>
          <p:cNvSpPr/>
          <p:nvPr/>
        </p:nvSpPr>
        <p:spPr>
          <a:xfrm>
            <a:off x="4565015" y="866775"/>
            <a:ext cx="6341110" cy="194056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注意核对：</a:t>
            </a:r>
            <a:endParaRPr lang="zh-CN" altLang="en-US" sz="2400" b="1">
              <a:solidFill>
                <a:schemeClr val="tx1"/>
              </a:solidFill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型芯</a:t>
            </a:r>
            <a:r>
              <a:rPr lang="en-US" altLang="zh-CN" sz="2400" b="1">
                <a:solidFill>
                  <a:schemeClr val="tx1"/>
                </a:solidFill>
              </a:rPr>
              <a:t>26+</a:t>
            </a:r>
            <a:r>
              <a:rPr lang="zh-CN" altLang="en-US" sz="2400" b="1">
                <a:solidFill>
                  <a:schemeClr val="tx1"/>
                </a:solidFill>
              </a:rPr>
              <a:t>型腔</a:t>
            </a:r>
            <a:r>
              <a:rPr lang="en-US" altLang="zh-CN" sz="2400" b="1">
                <a:solidFill>
                  <a:schemeClr val="tx1"/>
                </a:solidFill>
              </a:rPr>
              <a:t>8=</a:t>
            </a:r>
            <a:r>
              <a:rPr lang="zh-CN" altLang="en-US" sz="2400" b="1">
                <a:solidFill>
                  <a:schemeClr val="tx1"/>
                </a:solidFill>
              </a:rPr>
              <a:t>所有面</a:t>
            </a:r>
            <a:r>
              <a:rPr lang="en-US" altLang="zh-CN" sz="2400" b="1">
                <a:solidFill>
                  <a:schemeClr val="tx1"/>
                </a:solidFill>
              </a:rPr>
              <a:t>34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28850" y="5403850"/>
            <a:ext cx="558800" cy="260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19  </a:t>
            </a:r>
            <a:r>
              <a:rPr lang="zh-CN" altLang="en-US"/>
              <a:t>定义型芯和型腔对话框</a:t>
            </a:r>
            <a:endParaRPr lang="zh-CN" altLang="en-US"/>
          </a:p>
        </p:txBody>
      </p:sp>
      <p:pic>
        <p:nvPicPr>
          <p:cNvPr id="2" name="图片 1" descr="RMMCPA5XO5WZ9K7MR@C}52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6035" y="800100"/>
            <a:ext cx="9599930" cy="5257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33705" y="9398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1.7  定义型芯和型腔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352925" y="1127125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896745" y="2671445"/>
            <a:ext cx="886460" cy="280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224405" y="5538470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3545" y="5335905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20  </a:t>
            </a:r>
            <a:r>
              <a:rPr lang="zh-CN" altLang="en-US"/>
              <a:t>型腔分型结果显示</a:t>
            </a:r>
            <a:endParaRPr lang="zh-CN" altLang="en-US"/>
          </a:p>
        </p:txBody>
      </p:sp>
      <p:pic>
        <p:nvPicPr>
          <p:cNvPr id="2" name="图片 1" descr="ELF`5TM}SU982I$3[(J0UM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1116965"/>
            <a:ext cx="5761990" cy="354266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375410" y="1995170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B_~[ICKYZ[S79BUNMAP[NX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1116965"/>
            <a:ext cx="6238240" cy="3504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81395" y="52019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21  </a:t>
            </a:r>
            <a:r>
              <a:rPr lang="zh-CN" altLang="en-US"/>
              <a:t>型芯分型结果显示</a:t>
            </a: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33260" y="1861185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1-22  </a:t>
            </a:r>
            <a:r>
              <a:rPr lang="zh-CN" altLang="en-US"/>
              <a:t>窗口查看型芯和 型腔</a:t>
            </a:r>
            <a:endParaRPr lang="zh-CN" altLang="en-US"/>
          </a:p>
        </p:txBody>
      </p:sp>
      <p:graphicFrame>
        <p:nvGraphicFramePr>
          <p:cNvPr id="5" name="对象 4"/>
          <p:cNvGraphicFramePr/>
          <p:nvPr/>
        </p:nvGraphicFramePr>
        <p:xfrm>
          <a:off x="5623560" y="77470"/>
          <a:ext cx="6402705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743700" imgH="6324600" progId="Paint.Picture">
                  <p:embed/>
                </p:oleObj>
              </mc:Choice>
              <mc:Fallback>
                <p:oleObj name="" r:id="rId1" imgW="6743700" imgH="6324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23560" y="77470"/>
                        <a:ext cx="6402705" cy="616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172720" y="179070"/>
          <a:ext cx="5074920" cy="571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6600825" imgH="6838950" progId="Paint.Picture">
                  <p:embed/>
                </p:oleObj>
              </mc:Choice>
              <mc:Fallback>
                <p:oleObj name="" r:id="rId3" imgW="6600825" imgH="68389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720" y="179070"/>
                        <a:ext cx="5074920" cy="5716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387465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23   </a:t>
            </a:r>
            <a:r>
              <a:rPr lang="zh-CN" altLang="en-US"/>
              <a:t>加载模架设置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33705" y="93980"/>
            <a:ext cx="44780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 lvl="0" algn="l"/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1.8  加载模架</a:t>
            </a: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Y6VAD3967C~]174M14]}R}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795" y="470535"/>
            <a:ext cx="9681845" cy="591693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634105" y="5769610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502785" y="885825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75230" y="885825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30400" y="2806065"/>
            <a:ext cx="3571240" cy="24999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224405" y="5538470"/>
            <a:ext cx="55880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爆炸形 1 9"/>
          <p:cNvSpPr/>
          <p:nvPr/>
        </p:nvSpPr>
        <p:spPr>
          <a:xfrm>
            <a:off x="3055620" y="4025900"/>
            <a:ext cx="1985645" cy="89789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默认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6" grpId="0" bldLvl="0" animBg="1"/>
      <p:bldP spid="9" grpId="0" bldLvl="0" animBg="1"/>
      <p:bldP spid="10" grpId="0" bldLvl="0" animBg="1"/>
      <p:bldP spid="8" grpId="0" bldLvl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23715" y="6243320"/>
            <a:ext cx="446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1-</a:t>
            </a:r>
            <a:r>
              <a:rPr lang="en-US"/>
              <a:t>24    </a:t>
            </a:r>
            <a:r>
              <a:rPr lang="zh-CN" altLang="en-US"/>
              <a:t>模具显示</a:t>
            </a:r>
            <a:endParaRPr lang="zh-CN" altLang="en-US"/>
          </a:p>
        </p:txBody>
      </p:sp>
      <p:pic>
        <p:nvPicPr>
          <p:cNvPr id="2" name="图片 1" descr="OJ3785N6~R]7F2V4C$A{Q[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7560" y="100330"/>
            <a:ext cx="7343140" cy="596201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5918</Words>
  <Application>WPS 演示</Application>
  <PresentationFormat>宽屏</PresentationFormat>
  <Paragraphs>709</Paragraphs>
  <Slides>136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97</vt:i4>
      </vt:variant>
      <vt:variant>
        <vt:lpstr>幻灯片标题</vt:lpstr>
      </vt:variant>
      <vt:variant>
        <vt:i4>136</vt:i4>
      </vt:variant>
    </vt:vector>
  </HeadingPairs>
  <TitlesOfParts>
    <vt:vector size="243" baseType="lpstr">
      <vt:lpstr>Arial</vt:lpstr>
      <vt:lpstr>宋体</vt:lpstr>
      <vt:lpstr>Wingdings</vt:lpstr>
      <vt:lpstr>Calibri</vt:lpstr>
      <vt:lpstr>微软雅黑</vt:lpstr>
      <vt:lpstr>Arial Unicode MS</vt:lpstr>
      <vt:lpstr>Times New Roman</vt:lpstr>
      <vt:lpstr>Wingdings</vt:lpstr>
      <vt:lpstr>1_Office 主题</vt:lpstr>
      <vt:lpstr>2_Office 主题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Word.Picture.8</vt:lpstr>
      <vt:lpstr>Word.Picture.8</vt:lpstr>
      <vt:lpstr>Word.Picture.8</vt:lpstr>
      <vt:lpstr>Word.Picture.8</vt:lpstr>
      <vt:lpstr>PowerPoint 演示文稿</vt:lpstr>
      <vt:lpstr>PowerPoint 演示文稿</vt:lpstr>
      <vt:lpstr>钣金设计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模具设计实例1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模具设计综合实例2</vt:lpstr>
      <vt:lpstr>2.1  设计要求 </vt:lpstr>
      <vt:lpstr>2.2  设计步骤  </vt:lpstr>
      <vt:lpstr>PowerPoint 演示文稿</vt:lpstr>
      <vt:lpstr>PowerPoint 演示文稿</vt:lpstr>
      <vt:lpstr>PowerPoint 演示文稿</vt:lpstr>
      <vt:lpstr>2.2.2  分型设计 </vt:lpstr>
      <vt:lpstr>PowerPoint 演示文稿</vt:lpstr>
      <vt:lpstr>PowerPoint 演示文稿</vt:lpstr>
      <vt:lpstr>PowerPoint 演示文稿</vt:lpstr>
      <vt:lpstr>PowerPoint 演示文稿</vt:lpstr>
      <vt:lpstr>2.2.3  添加模架 </vt:lpstr>
      <vt:lpstr>2.2.4  斜顶设计 </vt:lpstr>
      <vt:lpstr>PowerPoint 演示文稿</vt:lpstr>
      <vt:lpstr>PowerPoint 演示文稿</vt:lpstr>
      <vt:lpstr>PowerPoint 演示文稿</vt:lpstr>
      <vt:lpstr>2.2.5  添加标准件 </vt:lpstr>
      <vt:lpstr>PowerPoint 演示文稿</vt:lpstr>
      <vt:lpstr>PowerPoint 演示文稿</vt:lpstr>
      <vt:lpstr>3．添加顶杆 </vt:lpstr>
      <vt:lpstr>PowerPoint 演示文稿</vt:lpstr>
      <vt:lpstr>PowerPoint 演示文稿</vt:lpstr>
      <vt:lpstr>2.2.6  浇注系统设计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2.2.7  冷却系统设计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ZXZ</dc:creator>
  <cp:lastModifiedBy>dell</cp:lastModifiedBy>
  <cp:revision>146</cp:revision>
  <dcterms:created xsi:type="dcterms:W3CDTF">2017-09-04T02:53:00Z</dcterms:created>
  <dcterms:modified xsi:type="dcterms:W3CDTF">2018-05-15T04:56:28Z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