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sldIdLst>
    <p:sldId id="342" r:id="rId4"/>
    <p:sldId id="340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276" r:id="rId14"/>
    <p:sldId id="277" r:id="rId15"/>
    <p:sldId id="298" r:id="rId16"/>
    <p:sldId id="299" r:id="rId17"/>
    <p:sldId id="275" r:id="rId18"/>
    <p:sldId id="327" r:id="rId19"/>
    <p:sldId id="300" r:id="rId20"/>
    <p:sldId id="301" r:id="rId21"/>
    <p:sldId id="302" r:id="rId22"/>
    <p:sldId id="303" r:id="rId23"/>
    <p:sldId id="304" r:id="rId24"/>
    <p:sldId id="311" r:id="rId25"/>
    <p:sldId id="312" r:id="rId26"/>
    <p:sldId id="305" r:id="rId27"/>
    <p:sldId id="306" r:id="rId28"/>
    <p:sldId id="338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05"/>
  </p:normalViewPr>
  <p:slideViewPr>
    <p:cSldViewPr showGuides="1"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065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0660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randomBar/>
  </p:transition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6562" name="Picture 9" descr="清新-封面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-171450"/>
            <a:ext cx="950595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6564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>
    <p:randomBar/>
  </p:transition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#_Toc31826 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hyperlink" Target="#_Toc31826 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#_Toc31826 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#_Toc31826 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#_Toc31826 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hyperlink" Target="#_Toc31826 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hyperlink" Target="#_Toc31826 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hyperlink" Target="#_Toc31826 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hyperlink" Target="#_Toc31826 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#_Toc31826 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 12"/>
          <p:cNvSpPr/>
          <p:nvPr/>
        </p:nvSpPr>
        <p:spPr>
          <a:xfrm>
            <a:off x="900113" y="2205038"/>
            <a:ext cx="7705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3200" b="1" dirty="0">
                <a:latin typeface="Arial" panose="020B0604020202020204" pitchFamily="34" charset="0"/>
              </a:rPr>
              <a:t>冲压工艺及模具设计课程实验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056" name="Rectangle 12"/>
          <p:cNvSpPr/>
          <p:nvPr/>
        </p:nvSpPr>
        <p:spPr>
          <a:xfrm>
            <a:off x="611188" y="4005263"/>
            <a:ext cx="77057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2000" b="1" dirty="0">
                <a:latin typeface="Arial" panose="020B0604020202020204" pitchFamily="34" charset="0"/>
              </a:rPr>
              <a:t>天津大学仁爱学院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2000" b="1" dirty="0">
                <a:latin typeface="Arial" panose="020B0604020202020204" pitchFamily="34" charset="0"/>
              </a:rPr>
              <a:t>机械工程系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实验二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379220"/>
            <a:ext cx="693483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黑体" panose="02010609060101010101" pitchFamily="2" charset="-122"/>
              </a:rPr>
              <a:t>（一）实验目的及意义 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）了解典型冲模类型、结构、工作原理以及各零件的名称和作用。 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）了解冲模各个零件之间的装置关系及装配过程。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）通过这一实践环节，增强感性认识，巩固和加深所学习的理论知识，锻炼动手能力，提高分析问题、解决问题的能力，为今后的冲压模具设计工作和处理现场问题奠定实践基础。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实验二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760" y="1669415"/>
            <a:ext cx="748855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（二）实验内容</a:t>
            </a:r>
            <a:endParaRPr lang="zh-CN" altLang="en-US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）实验者自行拆装冲模一副，并绘制出该模具装配简图。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）学习冲模结构的一般知识。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实验二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363980"/>
            <a:ext cx="743585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（三）实验相关知识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、典型模具结构示意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为双侧刃定距的冲孔落料级进模，示意图能清晰表达模具的工作原理，所完成的冲压工序、组成零件的作用和基本的装配关系，供实验时绘制所拆装模具的装配结构示意图作为参考。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304800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501015"/>
            <a:ext cx="3770630" cy="591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8600" y="630364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1-1    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双侧刃定距的冲孔落料级进模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8600" y="1535430"/>
            <a:ext cx="322389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内六角螺钉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销钉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模柄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卸料螺钉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垫板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上模座 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凸模固定板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凸模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导料板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承料板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卸料板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凹模 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下模座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侧刃 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17-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侧刃挡块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7360" y="1406525"/>
            <a:ext cx="7487920" cy="1845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黑体" panose="02010609060101010101" pitchFamily="2" charset="-122"/>
              </a:rPr>
              <a:t>（四）实验用具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典型冲模一副、钢尺、卡尺、手锤、内六角板手、活动板手及螺丝刀等。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0325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矩形 3"/>
          <p:cNvSpPr/>
          <p:nvPr/>
        </p:nvSpPr>
        <p:spPr>
          <a:xfrm>
            <a:off x="456883" y="1270953"/>
            <a:ext cx="7416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     模 具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内容占位符 5" descr="DSC02251.JPG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0" y="2205038"/>
            <a:ext cx="4103688" cy="3600450"/>
          </a:xfrm>
        </p:spPr>
      </p:pic>
      <p:pic>
        <p:nvPicPr>
          <p:cNvPr id="8197" name="图片 6" descr="DSC02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205038"/>
            <a:ext cx="3960813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3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75" y="1022985"/>
            <a:ext cx="8593455" cy="4954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（五）实验步骤 </a:t>
            </a:r>
            <a:endParaRPr lang="zh-CN" altLang="en-US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、实验准备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）拆装模具的类型：冲压模具。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）拆装工具：游标卡尺、角尺、内六角扳手、台虎钳、锤子、铜棒等常用钳工工具。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）小组人员分工：同组人员对拆卸、观察、测量、记录、绘图等分工负责。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）工具准备：领用并清点拆卸和测量所用的工具，了解工具的使用方法及使用要求，将工具摆放整齐。实验结束时，按清单清点工具，交实验指导老师验收。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）熟悉实验要求：要求复习有关模具理论知识，详细阅读本指导书，对实验报告所要求的内容在实验过程中作详细的记录。拆装实验时带齐绘图仪器和纸张。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1022985"/>
            <a:ext cx="770763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、观察分析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接到具体要拆装的模具后，需对下述问题进行观察和分析，并作好记录：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）模具类型分析   对给定模具进行模具类型分析与确定。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）冲压件分析根据模具分析确定被加工零件的几何形状及尺寸。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）模具的工作原理   要求分析其卸料方式、出件方式、顶件方式及模具动作原理等。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）模具的零部件模具各零部件的名称、功用、相互配合关系，每个零件的加工方法以及加工工艺路线。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144270"/>
            <a:ext cx="785241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）确定拆装顺序   拆卸模具之前，应先分清可拆卸和不可拆卸件，制定拆卸方案，请指导老师审查同意后方可拆卸。   一般先分清上模、下模部分，将再抬住上模，用锤轻敲下模，将模具分开。上模和下模分开后，分别将上、下模的紧固螺钉拧松，再打出销钉，用拆卸工具将模具各主要板块拆下，然后将凸模、凹模或者凸凹模等零件拆卸下来。   具体针对各种模具须具体分析其结构特点，采用不同的拆卸方法和顺序。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844675"/>
            <a:ext cx="8215313" cy="35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algn="l">
              <a:spcBef>
                <a:spcPct val="20000"/>
              </a:spcBef>
            </a:pPr>
            <a:r>
              <a:rPr lang="zh-CN" altLang="en-US" sz="2800" b="1" dirty="0">
                <a:latin typeface="黑体" panose="02010609060101010101" pitchFamily="2" charset="-122"/>
              </a:rPr>
              <a:t>学习目的：</a:t>
            </a:r>
            <a:endParaRPr lang="en-US" altLang="zh-CN" sz="2800" b="1">
              <a:latin typeface="黑体" panose="02010609060101010101" pitchFamily="2" charset="-122"/>
            </a:endParaRPr>
          </a:p>
          <a:p>
            <a:pPr algn="l">
              <a:spcBef>
                <a:spcPct val="20000"/>
              </a:spcBef>
            </a:pPr>
            <a:r>
              <a:rPr lang="zh-CN" altLang="en-US" sz="2800" dirty="0">
                <a:latin typeface="黑体" panose="02010609060101010101" pitchFamily="2" charset="-122"/>
              </a:rPr>
              <a:t>◆ 掌握冲压模具结构特点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l">
              <a:spcBef>
                <a:spcPct val="20000"/>
              </a:spcBef>
            </a:pPr>
            <a:r>
              <a:rPr lang="zh-CN" altLang="en-US" dirty="0">
                <a:latin typeface="黑体" panose="02010609060101010101" pitchFamily="2" charset="-122"/>
                <a:sym typeface="+mn-ea"/>
              </a:rPr>
              <a:t>◆ </a:t>
            </a:r>
            <a:r>
              <a:rPr lang="zh-CN" altLang="en-US" sz="2800" dirty="0">
                <a:latin typeface="黑体" panose="02010609060101010101" pitchFamily="2" charset="-122"/>
              </a:rPr>
              <a:t>掌握冲压模具零件特点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l">
              <a:spcBef>
                <a:spcPct val="20000"/>
              </a:spcBef>
            </a:pPr>
            <a:endParaRPr lang="zh-CN" altLang="en-US" sz="2800" dirty="0">
              <a:latin typeface="黑体" panose="02010609060101010101" pitchFamily="2" charset="-122"/>
            </a:endParaRPr>
          </a:p>
          <a:p>
            <a:pPr algn="l">
              <a:spcBef>
                <a:spcPct val="20000"/>
              </a:spcBef>
            </a:pPr>
            <a:endParaRPr lang="zh-CN" altLang="zh-CN" sz="2800" dirty="0">
              <a:latin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charRg st="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charRg st="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022985"/>
            <a:ext cx="806513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、拆卸模具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）按拟定的顺序进行模具拆卸  要求体会拆卸联结件的用力情况，对所拆下的每一个零件进行观察，测量并作记录。记录拆下零件的位置，按一定秩序摆放好，避免在组装时出现错误或漏装零件。以免造成模具主要零件的损伤，在拆装过程中，不允许用手锤敲打模具的机加工面。拆装过程中，依次了解凸、 凹模的结构形状、固定方法；定位部分的零件名称、结构形状及定位特点；卸料及压料部分的零件名称、结构、动作原理及安装方式；导向部分的零件名称、结构；固定零件名称、结构等。  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1022985"/>
            <a:ext cx="831723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）测绘主要零件  （仅标注测量尺寸，不要求标注公差和表面粗糙度）。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模具的测绘可按下列步骤进行：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）应先画出模具的结构草图，并测量总体尺寸。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）拆卸后对照实样勾画出各模具零部件的结构草图。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）选择基准，确定各模具零件的尺寸标注方案。对于相关零件尺寸，建议用彩笔标出，以便测量时引起重视。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）根据设计好的尺寸标注方案，测量所需尺寸数据，并做好记录。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）完成所测绘模具的装配草图及零件草图。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1022985"/>
            <a:ext cx="8317230" cy="5590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l">
              <a:lnSpc>
                <a:spcPts val="4000"/>
              </a:lnSpc>
              <a:buSzPct val="95000"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）拆卸注意事项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algn="l">
              <a:lnSpc>
                <a:spcPts val="4000"/>
              </a:lnSpc>
              <a:buSzPct val="95000"/>
            </a:pP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）模具的拆卸工作，应按照各模具的具体结构，预先考虑好拆卸程序。如果先后倒置或贪图省事而猛拆猛敲，就极易造成零件损伤或变形，严重时还将导致模具难以装配复原；</a:t>
            </a:r>
            <a:endParaRPr lang="zh-CN" alt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0" algn="l">
              <a:lnSpc>
                <a:spcPts val="4000"/>
              </a:lnSpc>
              <a:buSzPct val="95000"/>
            </a:pP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）模具的拆卸程序一般应先拆外部附件，然后再拆主体部件。在拆卸部件或组合件时，应按从外部拆到内部、从上部拆到下部的顺序，依次拆卸组合件或零件；</a:t>
            </a:r>
            <a:endParaRPr lang="zh-CN" alt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0" algn="l">
              <a:lnSpc>
                <a:spcPts val="4000"/>
              </a:lnSpc>
              <a:buSzPct val="95000"/>
            </a:pP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）拆卸时，使用的工具必须保证对合格零件不会发生损伤，应尽量使用专用工具，严禁用钢锤直接在零件的工作表面上敲击；</a:t>
            </a:r>
            <a:endParaRPr lang="zh-CN" alt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304800"/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1022985"/>
            <a:ext cx="8317230" cy="5462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l">
              <a:lnSpc>
                <a:spcPts val="4000"/>
              </a:lnSpc>
              <a:buSzPct val="95000"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）拆卸注意事项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algn="l">
              <a:lnSpc>
                <a:spcPts val="5000"/>
              </a:lnSpc>
              <a:buSzPct val="95000"/>
            </a:pP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）拆卸时，对容易产生移位而有无定位的零件，应做好标记，各零件的安装方向也需辨别清楚，并做好相应标记，以免在装配复原时浪费时间；</a:t>
            </a:r>
            <a:endParaRPr lang="zh-CN" alt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0" algn="l">
              <a:lnSpc>
                <a:spcPts val="5000"/>
              </a:lnSpc>
              <a:buSzPct val="95000"/>
            </a:pP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）对于精密的模具零件，如凸模、凹模和型芯等，应放在专用的盘内或单独存放，以防碰伤工作部位；</a:t>
            </a:r>
            <a:endParaRPr lang="zh-CN" alt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0" algn="l">
              <a:lnSpc>
                <a:spcPts val="5000"/>
              </a:lnSpc>
              <a:buSzPct val="95000"/>
            </a:pP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）拆下的零件应尽快清洗，以免生锈腐蚀，最好要涂上润滑油。</a:t>
            </a:r>
            <a:endParaRPr lang="zh-CN" alt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304800"/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" y="930910"/>
            <a:ext cx="830453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、组装模具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）拟定装配顺序   以先拆的零件后装、后拆的零件先装为一般原则制定装配顺序。 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）按顺序装配模具   按拟定的顺序将全部模具零件装回原来的位置。注意正反方向，防止漏装。其它注意事项与拆卸模具相同，遇到零件受损不能进行装配时应学习用工具修复受损零件后再装配。   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）装配后的检查   观察装配后的模具和拆卸前是否一致，检查是否有错装或漏装等。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）绘制模具总装草图   绘制模具草图时在图上标注装配尺寸。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459230"/>
            <a:ext cx="76460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、整理工作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检查是否装配正确，手抬模具下方，把它放回原处，整理好工具；经指导老师检查签名后，方准离开。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90" name="Picture 5" descr="PPT-3"/>
          <p:cNvPicPr>
            <a:picLocks noChangeAspect="1"/>
          </p:cNvPicPr>
          <p:nvPr/>
        </p:nvPicPr>
        <p:blipFill>
          <a:blip r:embed="rId1"/>
          <a:srcRect l="1257" t="3125" r="1468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6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1845" y="1294765"/>
            <a:ext cx="7649845" cy="427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b="1">
                <a:ea typeface="黑体" panose="02010609060101010101" pitchFamily="2" charset="-122"/>
              </a:rPr>
              <a:t>（一）实验目的及意义</a:t>
            </a:r>
            <a:r>
              <a:rPr lang="en-US" sz="2400" b="1">
                <a:latin typeface="黑体" panose="02010609060101010101" pitchFamily="2" charset="-122"/>
              </a:rPr>
              <a:t> </a:t>
            </a:r>
            <a:r>
              <a:rPr lang="en-US" sz="2400" b="1">
                <a:latin typeface="宋体" panose="02010600030101010101" pitchFamily="2" charset="-122"/>
              </a:rPr>
              <a:t>1</a:t>
            </a:r>
            <a:r>
              <a:rPr lang="zh-CN" sz="2400" b="1">
                <a:ea typeface="宋体" panose="02010600030101010101" pitchFamily="2" charset="-122"/>
              </a:rPr>
              <a:t>）熟悉模具基本结构和工作过程。</a:t>
            </a:r>
            <a:r>
              <a:rPr lang="en-US" sz="2400" b="1">
                <a:latin typeface="宋体" panose="02010600030101010101" pitchFamily="2" charset="-122"/>
              </a:rPr>
              <a:t> 2</a:t>
            </a:r>
            <a:r>
              <a:rPr lang="zh-CN" sz="2400" b="1">
                <a:ea typeface="宋体" panose="02010600030101010101" pitchFamily="2" charset="-122"/>
              </a:rPr>
              <a:t>）熟悉模具各零件名称及作用。</a:t>
            </a:r>
            <a:r>
              <a:rPr lang="en-US" sz="2400" b="1">
                <a:latin typeface="宋体" panose="02010600030101010101" pitchFamily="2" charset="-122"/>
              </a:rPr>
              <a:t>3</a:t>
            </a:r>
            <a:r>
              <a:rPr lang="zh-CN" sz="2400" b="1">
                <a:ea typeface="宋体" panose="02010600030101010101" pitchFamily="2" charset="-122"/>
              </a:rPr>
              <a:t>）通过这一实践环节，增强感性认识，巩固和加深所学习的理论知识，锻炼动手能力，提高分析问题、解决问题的能力，为今后的模具拆装实验做准备。</a:t>
            </a:r>
            <a:endParaRPr lang="zh-CN" sz="2400" b="1">
              <a:ea typeface="黑体" panose="02010609060101010101" pitchFamily="2" charset="-122"/>
            </a:endParaRPr>
          </a:p>
          <a:p>
            <a:r>
              <a:rPr lang="zh-CN" b="1">
                <a:ea typeface="黑体" panose="02010609060101010101" pitchFamily="2" charset="-122"/>
              </a:rPr>
              <a:t>（二）实验内容</a:t>
            </a:r>
            <a:r>
              <a:rPr lang="en-US" sz="2400" b="1">
                <a:latin typeface="宋体" panose="02010600030101010101" pitchFamily="2" charset="-122"/>
              </a:rPr>
              <a:t>1</a:t>
            </a:r>
            <a:r>
              <a:rPr lang="zh-CN" sz="2400" b="1">
                <a:ea typeface="宋体" panose="02010600030101010101" pitchFamily="2" charset="-122"/>
              </a:rPr>
              <a:t>）演示冲孔模具和拉深模具，讲解模具结构和零件组成及其作用。</a:t>
            </a:r>
            <a:r>
              <a:rPr lang="en-US" sz="2400" b="1">
                <a:latin typeface="宋体" panose="02010600030101010101" pitchFamily="2" charset="-122"/>
              </a:rPr>
              <a:t>2</a:t>
            </a:r>
            <a:r>
              <a:rPr lang="zh-CN" sz="2400" b="1">
                <a:ea typeface="宋体" panose="02010600030101010101" pitchFamily="2" charset="-122"/>
              </a:rPr>
              <a:t>）实验者观察一套连续模的动作过程，分析模具结构和零件组成及其作用。</a:t>
            </a:r>
            <a:endParaRPr lang="zh-CN" altLang="en-US" sz="2400" b="1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659890"/>
            <a:ext cx="792099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黑体" panose="02010609060101010101" pitchFamily="2" charset="-122"/>
                <a:sym typeface="+mn-ea"/>
              </a:rPr>
              <a:t>（三）实验相关知识</a:t>
            </a:r>
            <a:r>
              <a:rPr lang="zh-CN" b="1">
                <a:ea typeface="黑体" panose="02010609060101010101" pitchFamily="2" charset="-122"/>
                <a:sym typeface="+mn-ea"/>
              </a:rPr>
              <a:t> </a:t>
            </a:r>
            <a:r>
              <a:rPr lang="zh-CN" sz="2400">
                <a:ea typeface="黑体" panose="02010609060101010101" pitchFamily="2" charset="-122"/>
                <a:sym typeface="+mn-ea"/>
              </a:rPr>
              <a:t>   如图1-1，1-2所示，演示冲孔模模具。该套模具完成蝶形垫片的四个孔的冲孔工序，采用弹性卸料，废料凹模孔落下，工件上出件。上模由模柄固定在滑块上，下模由压块固定在工作台。</a:t>
            </a:r>
            <a:endParaRPr lang="zh-CN" sz="2400"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3865880"/>
            <a:ext cx="79209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/>
            <a:r>
              <a:rPr lang="en-US" altLang="zh-CN" sz="2400">
                <a:ea typeface="黑体" panose="02010609060101010101" pitchFamily="2" charset="-122"/>
                <a:sym typeface="+mn-ea"/>
              </a:rPr>
              <a:t>  </a:t>
            </a:r>
            <a:r>
              <a:rPr lang="zh-CN" sz="2400">
                <a:ea typeface="黑体" panose="02010609060101010101" pitchFamily="2" charset="-122"/>
                <a:sym typeface="+mn-ea"/>
              </a:rPr>
              <a:t>如图1-3，1-4所示为演示拉深模模具。该套模具完成拉深过程，毛坯是由上道工序落料形成的圆片；正装结构；弹顶器由凹模顶出工件，完成上出件，弹压卸料板（合模压料，开模卸料）；上、下模均采用压板固定在设备上。</a:t>
            </a:r>
            <a:endParaRPr lang="zh-CN" sz="2400"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1802765"/>
            <a:ext cx="5270500" cy="3252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36750" y="541972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000">
                <a:ea typeface="宋体" panose="02010600030101010101" pitchFamily="2" charset="-122"/>
              </a:rPr>
              <a:t>图</a:t>
            </a:r>
            <a:r>
              <a:rPr lang="en-US" sz="2000">
                <a:latin typeface="宋体" panose="02010600030101010101" pitchFamily="2" charset="-122"/>
              </a:rPr>
              <a:t>1-1    </a:t>
            </a:r>
            <a:r>
              <a:rPr lang="zh-CN" sz="2000">
                <a:ea typeface="宋体" panose="02010600030101010101" pitchFamily="2" charset="-122"/>
              </a:rPr>
              <a:t>冲孔模开模状态</a:t>
            </a:r>
            <a:endParaRPr lang="zh-CN" altLang="en-US" sz="20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85" y="1584960"/>
            <a:ext cx="5269230" cy="3688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04670" y="549529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000">
                <a:ea typeface="宋体" panose="02010600030101010101" pitchFamily="2" charset="-122"/>
              </a:rPr>
              <a:t>图</a:t>
            </a:r>
            <a:r>
              <a:rPr lang="en-US" sz="2000">
                <a:latin typeface="宋体" panose="02010600030101010101" pitchFamily="2" charset="-122"/>
              </a:rPr>
              <a:t>1-2    </a:t>
            </a:r>
            <a:r>
              <a:rPr lang="zh-CN" sz="2000">
                <a:ea typeface="宋体" panose="02010600030101010101" pitchFamily="2" charset="-122"/>
              </a:rPr>
              <a:t>冲孔模合模状态</a:t>
            </a:r>
            <a:endParaRPr lang="zh-CN" altLang="en-US" sz="20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15" descr="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98" y="1473200"/>
            <a:ext cx="5272405" cy="391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36115" y="576707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400">
                <a:ea typeface="宋体" panose="02010600030101010101" pitchFamily="2" charset="-122"/>
              </a:rPr>
              <a:t>图</a:t>
            </a:r>
            <a:r>
              <a:rPr lang="en-US" sz="2400">
                <a:latin typeface="宋体" panose="02010600030101010101" pitchFamily="2" charset="-122"/>
              </a:rPr>
              <a:t>1-3    </a:t>
            </a:r>
            <a:r>
              <a:rPr lang="zh-CN" sz="2400">
                <a:ea typeface="宋体" panose="02010600030101010101" pitchFamily="2" charset="-122"/>
              </a:rPr>
              <a:t>拉深模开模状态</a:t>
            </a:r>
            <a:endParaRPr lang="zh-CN" altLang="en-US" sz="24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16" descr="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55" y="1579245"/>
            <a:ext cx="5266690" cy="3699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35785" y="567626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000">
                <a:ea typeface="宋体" panose="02010600030101010101" pitchFamily="2" charset="-122"/>
              </a:rPr>
              <a:t>图</a:t>
            </a:r>
            <a:r>
              <a:rPr lang="en-US" sz="2000">
                <a:latin typeface="宋体" panose="02010600030101010101" pitchFamily="2" charset="-122"/>
              </a:rPr>
              <a:t>1-4    </a:t>
            </a:r>
            <a:r>
              <a:rPr lang="zh-CN" sz="2000">
                <a:ea typeface="宋体" panose="02010600030101010101" pitchFamily="2" charset="-122"/>
              </a:rPr>
              <a:t>拉深模合模状态</a:t>
            </a:r>
            <a:endParaRPr lang="zh-CN" altLang="en-US" sz="20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冲压模具基本结构及功能演示实验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2135505"/>
            <a:ext cx="72713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黑体" panose="02010609060101010101" pitchFamily="2" charset="-122"/>
              </a:rPr>
              <a:t>（四）实验用具</a:t>
            </a:r>
            <a:r>
              <a:rPr lang="zh-CN" sz="2400">
                <a:ea typeface="宋体" panose="02010600030101010101" pitchFamily="2" charset="-122"/>
              </a:rPr>
              <a:t>多媒体，PPT课件。</a:t>
            </a:r>
            <a:r>
              <a:rPr lang="en-US" sz="2400">
                <a:latin typeface="宋体" panose="02010600030101010101" pitchFamily="2" charset="-122"/>
              </a:rPr>
              <a:t> </a:t>
            </a:r>
            <a:endParaRPr lang="zh-CN" sz="2400">
              <a:ea typeface="黑体" panose="02010609060101010101" pitchFamily="2" charset="-122"/>
            </a:endParaRPr>
          </a:p>
          <a:p>
            <a:r>
              <a:rPr lang="zh-CN" sz="2800">
                <a:ea typeface="黑体" panose="02010609060101010101" pitchFamily="2" charset="-122"/>
              </a:rPr>
              <a:t>（五）实验步骤 </a:t>
            </a:r>
            <a:r>
              <a:rPr lang="zh-CN" sz="2400">
                <a:ea typeface="宋体" panose="02010600030101010101" pitchFamily="2" charset="-122"/>
              </a:rPr>
              <a:t>1、观察演示实验中冲孔模具，拉深模具。理解两套模具的结构特点，零件作用。</a:t>
            </a:r>
            <a:endParaRPr lang="zh-CN" altLang="en-US" sz="24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3122</Words>
  <Application>WPS 演示</Application>
  <PresentationFormat>全屏显示(4:3)</PresentationFormat>
  <Paragraphs>190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3_Office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模具测绘</dc:title>
  <dc:creator/>
  <cp:lastModifiedBy>dell</cp:lastModifiedBy>
  <cp:revision>81</cp:revision>
  <dcterms:created xsi:type="dcterms:W3CDTF">2018-03-23T08:41:00Z</dcterms:created>
  <dcterms:modified xsi:type="dcterms:W3CDTF">2018-05-15T04:55:11Z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