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3"/>
  </p:sldMasterIdLst>
  <p:notesMasterIdLst>
    <p:notesMasterId r:id="rId16"/>
  </p:notesMasterIdLst>
  <p:sldIdLst>
    <p:sldId id="447" r:id="rId4"/>
    <p:sldId id="351" r:id="rId5"/>
    <p:sldId id="399" r:id="rId6"/>
    <p:sldId id="400" r:id="rId7"/>
    <p:sldId id="401" r:id="rId8"/>
    <p:sldId id="402" r:id="rId9"/>
    <p:sldId id="403" r:id="rId10"/>
    <p:sldId id="404" r:id="rId11"/>
    <p:sldId id="416" r:id="rId12"/>
    <p:sldId id="420" r:id="rId13"/>
    <p:sldId id="417" r:id="rId14"/>
    <p:sldId id="418" r:id="rId15"/>
    <p:sldId id="419" r:id="rId17"/>
    <p:sldId id="422" r:id="rId18"/>
    <p:sldId id="423" r:id="rId19"/>
    <p:sldId id="424" r:id="rId20"/>
    <p:sldId id="425" r:id="rId21"/>
    <p:sldId id="426" r:id="rId22"/>
    <p:sldId id="434" r:id="rId23"/>
    <p:sldId id="427" r:id="rId24"/>
    <p:sldId id="428" r:id="rId25"/>
    <p:sldId id="429" r:id="rId26"/>
    <p:sldId id="430" r:id="rId27"/>
    <p:sldId id="431" r:id="rId28"/>
    <p:sldId id="432" r:id="rId29"/>
    <p:sldId id="435" r:id="rId30"/>
    <p:sldId id="407" r:id="rId31"/>
    <p:sldId id="415" r:id="rId32"/>
    <p:sldId id="448" r:id="rId3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705"/>
  </p:normalViewPr>
  <p:slideViewPr>
    <p:cSldViewPr showGuides="1">
      <p:cViewPr varScale="1">
        <p:scale>
          <a:sx n="85" d="100"/>
          <a:sy n="85" d="100"/>
        </p:scale>
        <p:origin x="-1122" y="-90"/>
      </p:cViewPr>
      <p:guideLst>
        <p:guide orient="horz" pos="2195"/>
        <p:guide pos="2858"/>
      </p:guideLst>
    </p:cSldViewPr>
  </p:slideViewPr>
  <p:outlineViewPr>
    <p:cViewPr>
      <p:scale>
        <a:sx n="33" d="100"/>
        <a:sy n="33" d="100"/>
      </p:scale>
      <p:origin x="0" y="309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幻灯片图像占位符 9217"/>
          <p:cNvSpPr>
            <a:spLocks noRot="1" noTextEdit="1"/>
          </p:cNvSpPr>
          <p:nvPr>
            <p:ph type="sldImg"/>
          </p:nvPr>
        </p:nvSpPr>
        <p:spPr/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/>
        <p:txBody>
          <a:bodyPr/>
          <a:p>
            <a:pPr lvl="0"/>
            <a:r>
              <a:rPr lang="en-US" altLang="zh-CN" dirty="0"/>
              <a:t>①</a:t>
            </a:r>
            <a:endParaRPr lang="en-US" altLang="zh-CN" dirty="0"/>
          </a:p>
        </p:txBody>
      </p:sp>
      <p:sp>
        <p:nvSpPr>
          <p:cNvPr id="2" name="灯片编号占位符 1"/>
          <p:cNvSpPr/>
          <p:nvPr>
            <p:ph type="sldNum" sz="quarter" idx="2"/>
          </p:nvPr>
        </p:nvSpPr>
        <p:spPr/>
        <p:txBody>
          <a:bodyPr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065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0659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0660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>
    <p:randomBar/>
  </p:transition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66562" name="Picture 9" descr="清新-封面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180975" y="-171450"/>
            <a:ext cx="9505950" cy="7200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563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6564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 spd="slow">
    <p:randomBar/>
  </p:transition>
  <p:hf sldNum="0" hdr="0" ftr="0" dt="0"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Rectangle 12"/>
          <p:cNvSpPr/>
          <p:nvPr/>
        </p:nvSpPr>
        <p:spPr>
          <a:xfrm>
            <a:off x="3248025" y="2070100"/>
            <a:ext cx="32226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3200" b="1" dirty="0">
                <a:latin typeface="Arial" panose="020B0604020202020204" pitchFamily="34" charset="0"/>
              </a:rPr>
              <a:t>模具课程设计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056" name="Rectangle 12"/>
          <p:cNvSpPr/>
          <p:nvPr/>
        </p:nvSpPr>
        <p:spPr>
          <a:xfrm>
            <a:off x="611188" y="4005263"/>
            <a:ext cx="77057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2000" b="1" dirty="0">
                <a:latin typeface="Arial" panose="020B0604020202020204" pitchFamily="34" charset="0"/>
              </a:rPr>
              <a:t>天津大学仁爱学院</a:t>
            </a:r>
            <a:endParaRPr lang="zh-CN" altLang="en-US" sz="2000" b="1" dirty="0"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2000" b="1" dirty="0">
                <a:latin typeface="Arial" panose="020B0604020202020204" pitchFamily="34" charset="0"/>
              </a:rPr>
              <a:t>机械工程系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-66675" y="955040"/>
            <a:ext cx="9144000" cy="5508625"/>
          </a:xfrm>
        </p:spPr>
        <p:txBody>
          <a:bodyPr/>
          <a:p>
            <a:pPr>
              <a:lnSpc>
                <a:spcPct val="80000"/>
              </a:lnSpc>
              <a:buNone/>
            </a:pP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</a:t>
            </a:r>
            <a:r>
              <a:rPr lang="en-US" altLang="zh-CN" sz="2800" b="1" dirty="0">
                <a:solidFill>
                  <a:srgbClr val="FF0000"/>
                </a:solidFill>
              </a:rPr>
              <a:t>3.</a:t>
            </a:r>
            <a:r>
              <a:rPr lang="zh-CN" altLang="en-US" sz="2800" b="1" dirty="0">
                <a:solidFill>
                  <a:srgbClr val="FF0000"/>
                </a:solidFill>
              </a:rPr>
              <a:t>设计模具总装图和模具零件图：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3.1 </a:t>
            </a:r>
            <a:r>
              <a:rPr lang="zh-CN" altLang="en-US" sz="2800" b="1" dirty="0"/>
              <a:t>模具总体结构设计：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3.1.1</a:t>
            </a:r>
            <a:r>
              <a:rPr lang="zh-CN" altLang="en-US" sz="2800" b="1" dirty="0"/>
              <a:t>模具结构形式选择</a:t>
            </a:r>
            <a:endParaRPr lang="zh-CN" altLang="en-US" sz="2800" b="1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3.1.2</a:t>
            </a:r>
            <a:r>
              <a:rPr lang="zh-CN" altLang="en-US" sz="2800" b="1" dirty="0"/>
              <a:t>定位方式的选择；</a:t>
            </a:r>
            <a:endParaRPr lang="zh-CN" altLang="en-US" sz="2800" b="1"/>
          </a:p>
          <a:p>
            <a:pPr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3.1.3 </a:t>
            </a:r>
            <a:r>
              <a:rPr lang="zh-CN" altLang="en-US" sz="2800" b="1" dirty="0"/>
              <a:t>卸料、出件方式的选择；</a:t>
            </a:r>
            <a:r>
              <a:rPr lang="en-US" altLang="zh-CN" sz="2800" b="1" dirty="0">
                <a:latin typeface="宋体" panose="02010600030101010101" pitchFamily="2" charset="-122"/>
                <a:sym typeface="+mn-ea"/>
              </a:rPr>
              <a:t> </a:t>
            </a:r>
            <a:endParaRPr lang="en-US" altLang="zh-CN" sz="2800" b="1" dirty="0">
              <a:latin typeface="宋体" panose="02010600030101010101" pitchFamily="2" charset="-122"/>
              <a:sym typeface="+mn-ea"/>
            </a:endParaRPr>
          </a:p>
          <a:p>
            <a:pPr>
              <a:buNone/>
            </a:pPr>
            <a:r>
              <a:rPr lang="zh-CN" altLang="en-US" sz="2800" b="1" dirty="0">
                <a:sym typeface="+mn-ea"/>
              </a:rPr>
              <a:t>    3.2主要零部件设计：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>
                <a:sym typeface="+mn-ea"/>
              </a:rPr>
              <a:t>    3.2.1工作零部件的结构设计；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>
                <a:sym typeface="+mn-ea"/>
              </a:rPr>
              <a:t>    3.2.2定位零部件的设计；</a:t>
            </a:r>
            <a:endParaRPr lang="zh-CN" altLang="en-US" sz="2800" b="1" dirty="0"/>
          </a:p>
          <a:p>
            <a:pPr>
              <a:buNone/>
            </a:pPr>
            <a:r>
              <a:rPr lang="zh-CN" altLang="en-US" sz="2800" b="1" dirty="0">
                <a:sym typeface="+mn-ea"/>
              </a:rPr>
              <a:t>    3.2.3卸料、出件零部件设计，包括橡胶或弹簧的设计校核；</a:t>
            </a:r>
            <a:endParaRPr lang="zh-CN" altLang="en-US" sz="2800" b="1" dirty="0"/>
          </a:p>
        </p:txBody>
      </p:sp>
    </p:spTree>
  </p:cSld>
  <p:clrMapOvr>
    <a:masterClrMapping/>
  </p:clrMapOvr>
  <p:transition spd="slow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90805" y="1029335"/>
            <a:ext cx="9144000" cy="5170805"/>
          </a:xfrm>
        </p:spPr>
        <p:txBody>
          <a:bodyPr/>
          <a:p>
            <a:pPr>
              <a:buNone/>
            </a:pPr>
            <a:r>
              <a:rPr lang="en-US" altLang="zh-CN" sz="2800" b="1" dirty="0">
                <a:latin typeface="宋体" panose="02010600030101010101" pitchFamily="2" charset="-122"/>
              </a:rPr>
              <a:t> 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宋体" panose="02010600030101010101" pitchFamily="2" charset="-122"/>
              </a:rPr>
              <a:t>3.3</a:t>
            </a:r>
            <a:r>
              <a:rPr lang="zh-CN" altLang="en-US" sz="2800" b="1" dirty="0">
                <a:latin typeface="宋体" panose="02010600030101010101" pitchFamily="2" charset="-122"/>
              </a:rPr>
              <a:t>选取压力机；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宋体" panose="02010600030101010101" pitchFamily="2" charset="-122"/>
              </a:rPr>
              <a:t>3.4</a:t>
            </a:r>
            <a:r>
              <a:rPr lang="zh-CN" altLang="en-US" sz="2800" b="1" dirty="0">
                <a:latin typeface="宋体" panose="02010600030101010101" pitchFamily="2" charset="-122"/>
              </a:rPr>
              <a:t>选取标准模架和其他标准件；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宋体" panose="02010600030101010101" pitchFamily="2" charset="-122"/>
              </a:rPr>
              <a:t>3.5</a:t>
            </a:r>
            <a:r>
              <a:rPr lang="zh-CN" altLang="en-US" sz="2800" b="1" dirty="0">
                <a:latin typeface="宋体" panose="02010600030101010101" pitchFamily="2" charset="-122"/>
              </a:rPr>
              <a:t>绘制模具装配图；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 </a:t>
            </a:r>
            <a:r>
              <a:rPr lang="en-US" altLang="zh-CN" sz="2800" b="1" dirty="0">
                <a:latin typeface="宋体" panose="02010600030101010101" pitchFamily="2" charset="-122"/>
              </a:rPr>
              <a:t>3.6</a:t>
            </a:r>
            <a:r>
              <a:rPr lang="zh-CN" altLang="en-US" sz="2800" b="1" dirty="0">
                <a:latin typeface="宋体" panose="02010600030101010101" pitchFamily="2" charset="-122"/>
              </a:rPr>
              <a:t>绘制模具零件图；</a:t>
            </a:r>
            <a:endParaRPr lang="zh-CN" altLang="en-US" sz="2800" b="1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4.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编写设计计算说明书：</a:t>
            </a:r>
            <a:endParaRPr lang="zh-CN" altLang="en-US" sz="28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</a:t>
            </a:r>
            <a:r>
              <a:rPr lang="en-US" altLang="zh-CN" sz="2800" b="1" dirty="0">
                <a:latin typeface="宋体" panose="02010600030101010101" pitchFamily="2" charset="-122"/>
              </a:rPr>
              <a:t>①</a:t>
            </a:r>
            <a:r>
              <a:rPr lang="zh-CN" altLang="en-US" sz="2800" b="1" dirty="0">
                <a:latin typeface="宋体" panose="02010600030101010101" pitchFamily="2" charset="-122"/>
              </a:rPr>
              <a:t>封面；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</a:t>
            </a:r>
            <a:r>
              <a:rPr lang="en-US" altLang="zh-CN" sz="2800" b="1" dirty="0">
                <a:latin typeface="宋体" panose="02010600030101010101" pitchFamily="2" charset="-122"/>
              </a:rPr>
              <a:t>②</a:t>
            </a:r>
            <a:r>
              <a:rPr lang="zh-CN" altLang="en-US" sz="2800" b="1" dirty="0">
                <a:latin typeface="宋体" panose="02010600030101010101" pitchFamily="2" charset="-122"/>
              </a:rPr>
              <a:t>目录；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>
              <a:buNone/>
            </a:pPr>
            <a:r>
              <a:rPr lang="zh-CN" altLang="en-US" sz="2800" b="1" dirty="0">
                <a:latin typeface="宋体" panose="02010600030101010101" pitchFamily="2" charset="-122"/>
              </a:rPr>
              <a:t>   </a:t>
            </a:r>
            <a:r>
              <a:rPr lang="en-US" altLang="zh-CN" sz="2800" b="1" dirty="0">
                <a:latin typeface="宋体" panose="02010600030101010101" pitchFamily="2" charset="-122"/>
              </a:rPr>
              <a:t>③</a:t>
            </a:r>
            <a:r>
              <a:rPr lang="zh-CN" altLang="en-US" sz="2800" b="1" dirty="0">
                <a:latin typeface="宋体" panose="02010600030101010101" pitchFamily="2" charset="-122"/>
              </a:rPr>
              <a:t>设计任务书及产品图；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xfrm>
            <a:off x="591820" y="1097915"/>
            <a:ext cx="7087870" cy="5464810"/>
          </a:xfrm>
        </p:spPr>
        <p:txBody>
          <a:bodyPr/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制件的工艺性分析；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冲压工艺方案的制定；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模具结构形式的论证及确定；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排样图设计及材料利用率计算；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模具工作零件刃口尺寸及公差的计算；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冲压力及压力中心计算；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压力机的选择及校核；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模具零件的选用、设计及必要的计算；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总结和其它要说明的问题；</a:t>
            </a:r>
            <a:endParaRPr lang="zh-CN" altLang="en-US" sz="2800" b="1" dirty="0">
              <a:latin typeface="宋体" panose="02010600030101010101" pitchFamily="2" charset="-122"/>
            </a:endParaRPr>
          </a:p>
          <a:p>
            <a:pPr marL="514350" indent="-514350">
              <a:buClr>
                <a:srgbClr val="000000"/>
              </a:buClr>
              <a:buFont typeface="+mj-ea"/>
              <a:buAutoNum type="circleNumDbPlain" startAt="4"/>
            </a:pPr>
            <a:r>
              <a:rPr lang="zh-CN" altLang="en-US" sz="2800" b="1" dirty="0">
                <a:latin typeface="宋体" panose="02010600030101010101" pitchFamily="2" charset="-122"/>
              </a:rPr>
              <a:t>参考资料。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43" name="内容占位符 10242"/>
          <p:cNvGraphicFramePr/>
          <p:nvPr>
            <p:ph/>
          </p:nvPr>
        </p:nvGraphicFramePr>
        <p:xfrm>
          <a:off x="395288" y="188913"/>
          <a:ext cx="7705725" cy="657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" imgW="11096625" imgH="5000625" progId="AutoCAD.Drawing.15">
                  <p:embed/>
                </p:oleObj>
              </mc:Choice>
              <mc:Fallback>
                <p:oleObj name="" r:id="rId1" imgW="11096625" imgH="5000625" progId="AutoCAD.Drawing.15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"/>
                      <a:srcRect l="39507" t="36729" r="30748" b="6935"/>
                      <a:stretch>
                        <a:fillRect/>
                      </a:stretch>
                    </p:blipFill>
                    <p:spPr>
                      <a:xfrm>
                        <a:off x="395288" y="188913"/>
                        <a:ext cx="7705725" cy="65754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6675" name="文本占位符 156674"/>
          <p:cNvSpPr>
            <a:spLocks noGrp="1" noRot="1"/>
          </p:cNvSpPr>
          <p:nvPr>
            <p:ph type="body" idx="1"/>
          </p:nvPr>
        </p:nvSpPr>
        <p:spPr>
          <a:xfrm>
            <a:off x="323850" y="549275"/>
            <a:ext cx="8367713" cy="5510213"/>
          </a:xfrm>
        </p:spPr>
        <p:txBody>
          <a:bodyPr/>
          <a:p>
            <a:pPr>
              <a:buNone/>
            </a:pP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【塑料模具设计流程】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1.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接受设计任务（设计任务书、开模指令）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2.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原始资料分析（塑料分析、注塑机分析等）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3.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塑件基本参数计算（收缩率、公差选择等）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4.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模具结构确定（有无抽芯、何种顶出等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5.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绘制模具结构草图（平面图、排位图、抽芯等）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6.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绘制模具装配图（三维造型和分模）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7.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绘制模具零件图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出工程图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8.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校核后投产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9.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试模反馈后更改设计至合格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7699" name="文本占位符 157698"/>
          <p:cNvSpPr>
            <a:spLocks noGrp="1" noRot="1"/>
          </p:cNvSpPr>
          <p:nvPr>
            <p:ph type="body" idx="1"/>
          </p:nvPr>
        </p:nvSpPr>
        <p:spPr>
          <a:xfrm>
            <a:off x="690563" y="1164908"/>
            <a:ext cx="6624637" cy="4897437"/>
          </a:xfrm>
        </p:spPr>
        <p:txBody>
          <a:bodyPr/>
          <a:p>
            <a:pPr>
              <a:buNone/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、接受任务书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成型塑料制件的任务书通常由塑料制件的设计者提出，内容如下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经过审签的正规塑件图纸，并注明采用塑料的牌号、透明度、颜色等。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塑料制件说明书或技术要求。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生产批量。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如果是仿制，则提供塑料制件样品</a:t>
            </a:r>
            <a:r>
              <a:rPr lang="zh-CN" altLang="en-US" dirty="0"/>
              <a:t>。   </a:t>
            </a:r>
            <a:endParaRPr lang="zh-CN" altLang="en-US" dirty="0"/>
          </a:p>
        </p:txBody>
      </p:sp>
    </p:spTree>
  </p:cSld>
  <p:clrMapOvr>
    <a:masterClrMapping/>
  </p:clrMapOvr>
  <p:transition spd="slow">
    <p:pull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8723" name="文本占位符 158722"/>
          <p:cNvSpPr>
            <a:spLocks noGrp="1" noRot="1"/>
          </p:cNvSpPr>
          <p:nvPr>
            <p:ph type="body" idx="1"/>
          </p:nvPr>
        </p:nvSpPr>
        <p:spPr>
          <a:xfrm>
            <a:off x="1273175" y="1215390"/>
            <a:ext cx="5905500" cy="3930650"/>
          </a:xfrm>
        </p:spPr>
        <p:txBody>
          <a:bodyPr/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、原始资料分析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塑件分析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塑料的分析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塑件成型工艺性分析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熟悉实际情况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熟悉有关参考资料及技术标准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9747" name="文本占位符 159746"/>
          <p:cNvSpPr>
            <a:spLocks noGrp="1" noRot="1"/>
          </p:cNvSpPr>
          <p:nvPr>
            <p:ph type="body" idx="1"/>
          </p:nvPr>
        </p:nvSpPr>
        <p:spPr>
          <a:xfrm>
            <a:off x="1291590" y="1002665"/>
            <a:ext cx="5832475" cy="5616575"/>
          </a:xfrm>
        </p:spPr>
        <p:txBody>
          <a:bodyPr/>
          <a:p>
            <a:pPr defTabSz="0">
              <a:lnSpc>
                <a:spcPct val="90000"/>
              </a:lnSpc>
              <a:buNone/>
              <a:tabLst>
                <a:tab pos="627380" algn="l"/>
                <a:tab pos="723900" algn="l"/>
              </a:tabLst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3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、塑件成型工艺规程的制定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None/>
              <a:tabLst>
                <a:tab pos="627380" algn="l"/>
                <a:tab pos="723900" algn="l"/>
              </a:tabLst>
            </a:pP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None/>
              <a:tabLst>
                <a:tab pos="627380" algn="l"/>
                <a:tab pos="723900" algn="l"/>
              </a:tabLst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确定成型工艺方法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Font typeface="Wingdings" panose="05000000000000000000" pitchFamily="2" charset="2"/>
              <a:buNone/>
              <a:tabLst>
                <a:tab pos="627380" algn="l"/>
                <a:tab pos="723900" algn="l"/>
              </a:tabLst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塑件成型工艺过程的制定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Font typeface="Wingdings" panose="05000000000000000000" pitchFamily="2" charset="2"/>
              <a:buNone/>
              <a:tabLst>
                <a:tab pos="627380" algn="l"/>
                <a:tab pos="723900" algn="l"/>
              </a:tabLst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成型工艺条件的确定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Font typeface="Wingdings" panose="05000000000000000000" pitchFamily="2" charset="2"/>
              <a:buNone/>
              <a:tabLst>
                <a:tab pos="627380" algn="l"/>
                <a:tab pos="723900" algn="l"/>
              </a:tabLst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选择成型设备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defTabSz="0">
              <a:lnSpc>
                <a:spcPct val="90000"/>
              </a:lnSpc>
              <a:buFont typeface="Wingdings" panose="05000000000000000000" pitchFamily="2" charset="2"/>
              <a:buNone/>
              <a:tabLst>
                <a:tab pos="627380" algn="l"/>
                <a:tab pos="723900" algn="l"/>
              </a:tabLst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(5)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工艺文件的制定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  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0771" name="文本占位符 160770"/>
          <p:cNvSpPr>
            <a:spLocks noGrp="1" noRot="1"/>
          </p:cNvSpPr>
          <p:nvPr>
            <p:ph type="body" idx="1"/>
          </p:nvPr>
        </p:nvSpPr>
        <p:spPr>
          <a:xfrm>
            <a:off x="323850" y="765175"/>
            <a:ext cx="8424863" cy="5688013"/>
          </a:xfrm>
        </p:spPr>
        <p:txBody>
          <a:bodyPr/>
          <a:p>
            <a:pPr>
              <a:buNone/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、模具结构设计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模具结构设计的目的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</a:rPr>
              <a:t>确定必需的成型设备，理想的型腔数，保证塑料制件的几何形状，表面光洁度和尺寸精度。使塑料制件的成本低，生产效率高，模具能连续地工作，使用寿命长，节省劳动力。在确定模具结构时主要解决以下问题</a:t>
            </a: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: </a:t>
            </a:r>
            <a:endParaRPr lang="en-US" altLang="zh-CN" sz="240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  </a:t>
            </a:r>
            <a:endParaRPr lang="en-US" altLang="zh-CN" sz="240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确定塑件成型位置及分型面  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模具型腔数的确定，浇注系统和排气系统的设计。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确定主要成型零件，结构件的结构形式。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侧向分型抽芯机构的设计。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0771" name="文本占位符 160770"/>
          <p:cNvSpPr>
            <a:spLocks noGrp="1" noRot="1"/>
          </p:cNvSpPr>
          <p:nvPr>
            <p:ph type="body" idx="1"/>
          </p:nvPr>
        </p:nvSpPr>
        <p:spPr>
          <a:xfrm>
            <a:off x="323850" y="765175"/>
            <a:ext cx="8523605" cy="5688330"/>
          </a:xfrm>
        </p:spPr>
        <p:txBody>
          <a:bodyPr/>
          <a:p>
            <a:pPr>
              <a:buNone/>
            </a:pP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4</a:t>
            </a:r>
            <a:r>
              <a:rPr lang="zh-CN" altLang="en-US" sz="28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、模具结构设计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模具结构设计的目的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lang="zh-CN" altLang="en-US" sz="2400" dirty="0">
                <a:latin typeface="楷体_GB2312" pitchFamily="49" charset="-122"/>
                <a:ea typeface="楷体_GB2312" pitchFamily="49" charset="-122"/>
              </a:rPr>
              <a:t>确定必需的成型设备，理想的型腔数，保证塑料制件的几何形状，表面光洁度和尺寸精度。使塑料制件的成本低，生产效率高，模具能连续地工作，使用寿命长，节省劳动力。在确定模具结构时主要解决以下问题</a:t>
            </a:r>
            <a:r>
              <a:rPr lang="en-US" altLang="zh-CN" sz="2400">
                <a:latin typeface="楷体_GB2312" pitchFamily="49" charset="-122"/>
                <a:ea typeface="楷体_GB2312" pitchFamily="49" charset="-122"/>
              </a:rPr>
              <a:t>:   </a:t>
            </a:r>
            <a:endParaRPr lang="en-US" altLang="zh-CN" sz="240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(5)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选择塑件的推出方式 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推杆、推管、推板、组合式推出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(6)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拉料杆形式的选择。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(7)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模具外形结构及所有连接、定位、导向件位置的设计。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(8)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决定冷却、加热方式及加热冷却沟槽的形状、位置、加热元件的安装部位。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3720" y="1120775"/>
            <a:ext cx="630491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一．学时、学分</a:t>
            </a:r>
            <a:endParaRPr lang="en-US" b="1">
              <a:solidFill>
                <a:schemeClr val="tx1"/>
              </a:solidFill>
              <a:latin typeface="宋体" panose="02010600030101010101" pitchFamily="2" charset="-122"/>
              <a:cs typeface="Courier New" panose="02070309020205020404" charset="0"/>
            </a:endParaRPr>
          </a:p>
          <a:p>
            <a:r>
              <a:rPr lang="en-US" b="1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   </a:t>
            </a:r>
            <a:r>
              <a:rPr lang="zh-CN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总学时：2周</a:t>
            </a:r>
            <a:r>
              <a:rPr lang="en-US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   </a:t>
            </a:r>
            <a:r>
              <a:rPr lang="zh-CN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总学分：</a:t>
            </a:r>
            <a:r>
              <a:rPr lang="en-US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  <a:cs typeface="黑体" panose="02010609060101010101" pitchFamily="2" charset="-122"/>
              </a:rPr>
              <a:t>2</a:t>
            </a:r>
            <a:endParaRPr lang="en-US" altLang="en-US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  <a:cs typeface="黑体" panose="0201060906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1795" name="文本占位符 161794"/>
          <p:cNvSpPr>
            <a:spLocks noGrp="1" noRot="1"/>
          </p:cNvSpPr>
          <p:nvPr>
            <p:ph type="body" idx="1"/>
          </p:nvPr>
        </p:nvSpPr>
        <p:spPr>
          <a:xfrm>
            <a:off x="911860" y="1193800"/>
            <a:ext cx="8075930" cy="4581525"/>
          </a:xfrm>
        </p:spPr>
        <p:txBody>
          <a:bodyPr/>
          <a:p>
            <a:pPr marL="0" indent="0"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模具结构设计时的有关计算包括</a:t>
            </a: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b="1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成型零件工作尺寸的计算。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 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加料腔尺寸的计算。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根据模具材料、强度计算或者经验数据，确定模具零件的壁厚及底板厚度。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模具加热或冷却系统的计算。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(5)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有关机构的设计计算，如斜导柱等侧向分型抽芯机构的计算。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2819" name="文本占位符 162818"/>
          <p:cNvSpPr>
            <a:spLocks noGrp="1" noRot="1"/>
          </p:cNvSpPr>
          <p:nvPr>
            <p:ph type="body" idx="1"/>
          </p:nvPr>
        </p:nvSpPr>
        <p:spPr>
          <a:xfrm>
            <a:off x="1146810" y="1113473"/>
            <a:ext cx="5867400" cy="5105400"/>
          </a:xfrm>
        </p:spPr>
        <p:txBody>
          <a:bodyPr/>
          <a:p>
            <a:pPr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5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、绘制模具结构草图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参照有关塑料模架标准和其他零件标准，绘制模具结构草图，为正式绘图作好准备。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43" name="文本占位符 163842"/>
          <p:cNvSpPr>
            <a:spLocks noGrp="1" noRot="1"/>
          </p:cNvSpPr>
          <p:nvPr>
            <p:ph type="body" idx="1"/>
          </p:nvPr>
        </p:nvSpPr>
        <p:spPr>
          <a:xfrm>
            <a:off x="208280" y="765175"/>
            <a:ext cx="8540750" cy="5616575"/>
          </a:xfrm>
        </p:spPr>
        <p:txBody>
          <a:bodyPr/>
          <a:p>
            <a:pPr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6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、绘制模具装配图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模具总装图内容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: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模具成型部分结构。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浇注系统、排气系统结构。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分型面及分模取件方式。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外形结构及所有连接件，定位、导向件的位置。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(5)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辅助工具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取件卸模工具，校正工具等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(6)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按顺序将全部零件序号编出，填写明细表。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(7)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标注模具必要尺寸，如模具总体尺寸、特征尺寸、装配尺寸 、极限尺寸 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(8)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标注技术要求和使用说明。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  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7874" name="文本占位符 207873"/>
          <p:cNvSpPr>
            <a:spLocks noGrp="1" noRot="1"/>
          </p:cNvSpPr>
          <p:nvPr>
            <p:ph type="body" idx="1"/>
          </p:nvPr>
        </p:nvSpPr>
        <p:spPr>
          <a:xfrm>
            <a:off x="904558" y="1001078"/>
            <a:ext cx="7056437" cy="5256212"/>
          </a:xfrm>
        </p:spPr>
        <p:txBody>
          <a:bodyPr/>
          <a:p>
            <a:pPr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模具总装图的技术要求：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模具装配工艺要求。如模具装配后分型面的贴合间隙，模具上、下面的平行度等要求。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模具某些机构的性能要求。例如对推出机构、滑块抽芯机构的装配要求。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模具使用和拆装方法。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防氧化处理、模具编号、刻字、标记、油封、保管等要求。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(5)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试模及检验要求。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4867" name="文本占位符 164866"/>
          <p:cNvSpPr>
            <a:spLocks noGrp="1" noRot="1"/>
          </p:cNvSpPr>
          <p:nvPr>
            <p:ph type="body" idx="1"/>
          </p:nvPr>
        </p:nvSpPr>
        <p:spPr>
          <a:xfrm>
            <a:off x="539750" y="836613"/>
            <a:ext cx="7920038" cy="5329237"/>
          </a:xfrm>
        </p:spPr>
        <p:txBody>
          <a:bodyPr/>
          <a:p>
            <a:pPr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7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、绘制零件图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由模具总装图拆画零件图的顺序为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先内后外，先简单后复杂。通常主要工作零件加工周期较长，加工精度较高，认真绘制，其余零部件尽量采用标准件。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根据需要按比例绘制零件图，视图选择要合理。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标注尺寸要集中、有序、完整。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根据零件的用途正确标注表面粗糙度。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(4)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填写零件名称、图号、材料牌号、热处理和硬度要求表面处理、图形比例、自由尺寸的加工精度、技术要求等都要正确填写。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5891" name="文本占位符 165890"/>
          <p:cNvSpPr>
            <a:spLocks noGrp="1" noRot="1"/>
          </p:cNvSpPr>
          <p:nvPr>
            <p:ph type="body" idx="1"/>
          </p:nvPr>
        </p:nvSpPr>
        <p:spPr>
          <a:xfrm>
            <a:off x="250825" y="620713"/>
            <a:ext cx="7758113" cy="4914900"/>
          </a:xfrm>
        </p:spPr>
        <p:txBody>
          <a:bodyPr/>
          <a:p>
            <a:pPr marL="0" indent="0"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8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、校核后投产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(1)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校对  校对以自我校对为主，其内容包括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模具及其零件与塑件图纸的关系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;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模具及模具零件的材质、硬度、尺寸精度、结构等是否符合塑件图纸的要求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;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成型收缩率的 选择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;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成型设备的选用等。专业校对原则上按设计者自我校对项目进行，但是要侧重于结 构原理、工艺性能及操作安全方面。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(2)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审图  审核模具总装图、零件图是否正确，验算成型零件的工作尺寸、装配尺寸、安装尺寸等。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  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5891" name="文本占位符 165890"/>
          <p:cNvSpPr>
            <a:spLocks noGrp="1" noRot="1"/>
          </p:cNvSpPr>
          <p:nvPr>
            <p:ph type="body" idx="1"/>
          </p:nvPr>
        </p:nvSpPr>
        <p:spPr>
          <a:xfrm>
            <a:off x="250825" y="620713"/>
            <a:ext cx="7758113" cy="4914900"/>
          </a:xfrm>
        </p:spPr>
        <p:txBody>
          <a:bodyPr/>
          <a:p>
            <a:pPr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8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、校核后投产</a:t>
            </a:r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(3)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投产制造  在所有校对、审核正确后，就可以将设计结果送达生产部门组织生产。模具设计人员应参加模具的加工、组装、试模、投产的全过程。</a:t>
            </a:r>
            <a:endParaRPr lang="zh-CN" altLang="en-US" sz="2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6915" name="文本占位符 166914"/>
          <p:cNvSpPr>
            <a:spLocks noGrp="1" noRot="1"/>
          </p:cNvSpPr>
          <p:nvPr/>
        </p:nvSpPr>
        <p:spPr>
          <a:xfrm>
            <a:off x="370840" y="3361690"/>
            <a:ext cx="7758430" cy="133413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38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405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185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 panose="05020102010507070707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 panose="05020102010507070707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9</a:t>
            </a:r>
            <a:r>
              <a:rPr lang="zh-CN" altLang="en-US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 试模反馈后更改设计至合格</a:t>
            </a:r>
            <a:endParaRPr lang="zh-CN" altLang="en-US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3840" y="937895"/>
            <a:ext cx="28657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tx1"/>
                </a:solidFill>
              </a:rPr>
              <a:t>参考书目</a:t>
            </a:r>
            <a:endParaRPr lang="zh-CN" altLang="en-US" b="1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6545" y="1772920"/>
            <a:ext cx="807656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tx1"/>
                </a:solidFill>
              </a:rPr>
              <a:t>《冲压工艺与模具设计》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《塑料成型与模具设计》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《互换性与技术测量基础》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《中国模具设计大典》第</a:t>
            </a:r>
            <a:r>
              <a:rPr lang="en-US" altLang="zh-CN" sz="2400" b="1">
                <a:solidFill>
                  <a:schemeClr val="tx1"/>
                </a:solidFill>
              </a:rPr>
              <a:t>1</a:t>
            </a:r>
            <a:r>
              <a:rPr lang="zh-CN" altLang="en-US" sz="2400" b="1">
                <a:solidFill>
                  <a:schemeClr val="tx1"/>
                </a:solidFill>
              </a:rPr>
              <a:t>、</a:t>
            </a:r>
            <a:r>
              <a:rPr lang="en-US" altLang="zh-CN" sz="2400" b="1">
                <a:solidFill>
                  <a:schemeClr val="tx1"/>
                </a:solidFill>
              </a:rPr>
              <a:t>2</a:t>
            </a:r>
            <a:r>
              <a:rPr lang="zh-CN" altLang="en-US" sz="2400" b="1">
                <a:solidFill>
                  <a:schemeClr val="tx1"/>
                </a:solidFill>
              </a:rPr>
              <a:t>、</a:t>
            </a:r>
            <a:r>
              <a:rPr lang="en-US" altLang="zh-CN" sz="2400" b="1">
                <a:solidFill>
                  <a:schemeClr val="tx1"/>
                </a:solidFill>
              </a:rPr>
              <a:t>3</a:t>
            </a:r>
            <a:r>
              <a:rPr lang="zh-CN" altLang="en-US" sz="2400" b="1">
                <a:solidFill>
                  <a:schemeClr val="tx1"/>
                </a:solidFill>
              </a:rPr>
              <a:t>卷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《机械设计手册》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《模具识图与制图》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《UG NX 8.0模具设计教程》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《UG NX 8.0钣金设计教程》</a:t>
            </a:r>
            <a:endParaRPr lang="zh-CN" altLang="en-US" sz="2400" b="1">
              <a:solidFill>
                <a:schemeClr val="tx1"/>
              </a:solidFill>
            </a:endParaRPr>
          </a:p>
          <a:p>
            <a:r>
              <a:rPr lang="zh-CN" altLang="en-US" sz="2400" b="1">
                <a:solidFill>
                  <a:schemeClr val="tx1"/>
                </a:solidFill>
              </a:rPr>
              <a:t>《AutoCAD绘制机械图训练指导》</a:t>
            </a:r>
            <a:endParaRPr lang="zh-CN" alt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449580" y="1183005"/>
          <a:ext cx="824484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140"/>
                <a:gridCol w="1374140"/>
                <a:gridCol w="1374140"/>
                <a:gridCol w="1374140"/>
                <a:gridCol w="1374140"/>
                <a:gridCol w="1374140"/>
              </a:tblGrid>
              <a:tr h="365760"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指导教师：马超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cP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指导教师：陈晔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指导教师：古丽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cPr>
                    <a:solidFill>
                      <a:schemeClr val="tx1">
                        <a:lumMod val="7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9090" name="Picture 5" descr="PPT-3"/>
          <p:cNvPicPr>
            <a:picLocks noChangeAspect="1"/>
          </p:cNvPicPr>
          <p:nvPr/>
        </p:nvPicPr>
        <p:blipFill>
          <a:blip r:embed="rId1"/>
          <a:srcRect l="1257" t="3125" r="1468" b="312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advTm="56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7650" y="1689100"/>
            <a:ext cx="841756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二．课程简介本课程是塑料模设计课程的教学实践环节。目的是使学生在学完《冲压工艺与模具设计》和《塑料成型工艺与模具设计》课程之后，巩固和加深对冲压模和塑料模有关理论的认识，提高设计计算、制图和查阅参考资料的能力。使得学生能正确运用专业知识，初步掌握制定冲压工艺规程和进行冲压模具设计，注塑工艺规程和进行注塑模具设计的原则和方法。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1755" y="1243965"/>
            <a:ext cx="8642350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三．目的和作用学生在课程设计中应本着技术上先进、经济上合理的原则，设计有关的冲压模具和注塑模具。要求制图的规则、单位符号符合国家相应标准。图纸布局应合理、整洁、美观。说明书应采用工程语言，配合插图，简明扼要地说明设计的主要内容、依据。字体应力求工整，文中所用公式和数据应标明出处。说明书必须用本校印刷的报告纸缮写并装订成册。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3355" y="908050"/>
            <a:ext cx="861377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四．课程具体要求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分析下发冲压件和塑料件的工艺性。完成相关工艺计算，具体包括：1）冲压件的模具工作零件刃口尺寸计算、零件压力中心计算、零件排样图计算、冲压力计算等相关工艺计算；2）塑料件的模具工作零件的成型尺寸计算、注射量计算、锁模力计算等相关工艺计算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2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确定模具结构。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3355" y="908050"/>
            <a:ext cx="8613775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四．课程具体要求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3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计算机绘制装配图2张。要求按照1：1绘制，图面上应绘有主、俯视图，零件图、排样图（冲压模）以及标题栏和明细表，在绘制过程中，完成模架、模柄、螺钉、销钉等标准件的选用工作。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4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一张零件图要求手绘。零件图上应标明所有尺寸、公差以及技术条件。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5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编写设计说明书。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en-US" altLang="zh-CN" b="1">
                <a:solidFill>
                  <a:schemeClr val="tx1"/>
                </a:solidFill>
                <a:ea typeface="宋体" panose="02010600030101010101" pitchFamily="2" charset="-122"/>
              </a:rPr>
              <a:t>6</a:t>
            </a:r>
            <a:r>
              <a:rPr lang="zh-CN" altLang="en-US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学生运用所学的制图知识和计算机绘图命令，上机绘制图形，学习应用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</a:rPr>
              <a:t>UG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绘制图形的方法和过程。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57810" y="1464945"/>
            <a:ext cx="806132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五．指导方式面对面现场指导和答疑</a:t>
            </a:r>
            <a:endParaRPr lang="zh-CN" b="1">
              <a:solidFill>
                <a:schemeClr val="tx1"/>
              </a:solidFill>
              <a:ea typeface="宋体" panose="02010600030101010101" pitchFamily="2" charset="-122"/>
            </a:endParaRPr>
          </a:p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六．课程设计考核方法及成绩评定图纸，说明书的质量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</a:rPr>
              <a:t>60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％＋答辩30％＋平时表现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</a:rPr>
              <a:t>1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0％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 bwMode="auto">
          <a:xfrm>
            <a:off x="467544" y="332656"/>
            <a:ext cx="7851648" cy="144016"/>
          </a:xfrm>
          <a:ln>
            <a:miter lim="800000"/>
          </a:ln>
          <a:effectLst/>
          <a:sp3d prstMaterial="plastic"/>
        </p:spPr>
        <p:txBody>
          <a:bodyPr vert="horz" wrap="square" lIns="0" tIns="0" rIns="18288" bIns="0" numCol="1" anchor="b" anchorCtr="0" compatLnSpc="1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zh-CN" alt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904875" y="967740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七．时间安排</a:t>
            </a:r>
            <a:endParaRPr lang="zh-CN" altLang="en-US" b="1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562610" y="1489710"/>
          <a:ext cx="8343900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0020"/>
                <a:gridCol w="5308600"/>
                <a:gridCol w="1605280"/>
              </a:tblGrid>
              <a:tr h="7315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设计任务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时间（天）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召开实习动员会，下发课设任务书。指导教师对课设题目进行介绍。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查阅相关资料，分析冲压件工艺方案。完成冲压件相关工艺计算。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绘制冲模总装图。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查阅相关资料，分析塑料件工艺方案。完成塑料件相关工艺计算。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绘制塑模总装图.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绘制工作零件图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编写设计说明书，整理所有图纸并打印图纸和说明书。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课程设计答辩。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0" y="1020445"/>
            <a:ext cx="9144000" cy="4964430"/>
          </a:xfrm>
        </p:spPr>
        <p:txBody>
          <a:bodyPr/>
          <a:p>
            <a:pPr>
              <a:lnSpc>
                <a:spcPct val="80000"/>
              </a:lnSpc>
              <a:buNone/>
            </a:pPr>
            <a:r>
              <a:rPr lang="zh-CN" altLang="en-US" sz="4000" b="1" dirty="0"/>
              <a:t>【冲压模具设计步骤和进度】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dirty="0"/>
              <a:t>    </a:t>
            </a:r>
            <a:r>
              <a:rPr lang="en-US" altLang="zh-CN" sz="2800" b="1" dirty="0">
                <a:solidFill>
                  <a:srgbClr val="FF0000"/>
                </a:solidFill>
              </a:rPr>
              <a:t>1. </a:t>
            </a:r>
            <a:r>
              <a:rPr lang="zh-CN" altLang="en-US" sz="2800" b="1" dirty="0">
                <a:solidFill>
                  <a:srgbClr val="FF0000"/>
                </a:solidFill>
              </a:rPr>
              <a:t>冲裁件工艺分析和确定模具类型：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1.1</a:t>
            </a:r>
            <a:r>
              <a:rPr lang="zh-CN" altLang="en-US" sz="2800" b="1" dirty="0"/>
              <a:t>分析冲裁件的工艺性；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1.2.</a:t>
            </a:r>
            <a:r>
              <a:rPr lang="zh-CN" altLang="en-US" sz="2800" b="1" dirty="0"/>
              <a:t>制定冲裁工艺方案，确定模具类型；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>
                <a:solidFill>
                  <a:srgbClr val="FF0000"/>
                </a:solidFill>
              </a:rPr>
              <a:t>2. </a:t>
            </a:r>
            <a:r>
              <a:rPr lang="zh-CN" altLang="en-US" sz="2800" b="1" dirty="0">
                <a:solidFill>
                  <a:srgbClr val="FF0000"/>
                </a:solidFill>
              </a:rPr>
              <a:t>工艺计算：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2.1 </a:t>
            </a:r>
            <a:r>
              <a:rPr lang="zh-CN" altLang="en-US" sz="2800" b="1" dirty="0"/>
              <a:t>排样设计；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2.2 </a:t>
            </a:r>
            <a:r>
              <a:rPr lang="zh-CN" altLang="en-US" sz="2800" b="1" dirty="0"/>
              <a:t>冲压力（冲裁力、卸料力、推件力、顶件力）计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算；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2.3 </a:t>
            </a:r>
            <a:r>
              <a:rPr lang="zh-CN" altLang="en-US" sz="2800" b="1" dirty="0"/>
              <a:t>模具压力中心计算；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/>
              <a:t>    </a:t>
            </a:r>
            <a:r>
              <a:rPr lang="en-US" altLang="zh-CN" sz="2800" b="1" dirty="0"/>
              <a:t>2.4 </a:t>
            </a:r>
            <a:r>
              <a:rPr lang="zh-CN" altLang="en-US" sz="2800" b="1" dirty="0"/>
              <a:t>确定凸、凹模间隙，计算凸、凹模刃口尺寸；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 </a:t>
            </a:r>
            <a:r>
              <a:rPr lang="en-US" altLang="zh-CN" sz="2800" b="1" dirty="0"/>
              <a:t>2.5 </a:t>
            </a:r>
            <a:r>
              <a:rPr lang="zh-CN" altLang="en-US" sz="2800" b="1" dirty="0"/>
              <a:t>初选压力机；</a:t>
            </a:r>
            <a:endParaRPr lang="zh-CN" altLang="en-US" sz="2800" b="1" dirty="0"/>
          </a:p>
          <a:p>
            <a:pPr>
              <a:lnSpc>
                <a:spcPct val="80000"/>
              </a:lnSpc>
              <a:buNone/>
            </a:pPr>
            <a:endParaRPr lang="zh-CN" altLang="en-US" sz="2800" b="1" dirty="0"/>
          </a:p>
        </p:txBody>
      </p:sp>
    </p:spTree>
  </p:cSld>
  <p:clrMapOvr>
    <a:masterClrMapping/>
  </p:clrMapOvr>
  <p:transition spd="slow">
    <p:randomBar/>
  </p:transition>
</p:sld>
</file>

<file path=ppt/theme/theme1.xml><?xml version="1.0" encoding="utf-8"?>
<a:theme xmlns:a="http://schemas.openxmlformats.org/drawingml/2006/main" name="3_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3637</Words>
  <Application>WPS 演示</Application>
  <PresentationFormat>全屏显示(4:3)</PresentationFormat>
  <Paragraphs>273</Paragraphs>
  <Slides>29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5" baseType="lpstr">
      <vt:lpstr>Arial</vt:lpstr>
      <vt:lpstr>宋体</vt:lpstr>
      <vt:lpstr>Wingdings</vt:lpstr>
      <vt:lpstr>Calibri</vt:lpstr>
      <vt:lpstr>Courier New</vt:lpstr>
      <vt:lpstr>黑体</vt:lpstr>
      <vt:lpstr>微软雅黑</vt:lpstr>
      <vt:lpstr>Arial Unicode MS</vt:lpstr>
      <vt:lpstr>楷体_GB2312</vt:lpstr>
      <vt:lpstr>Wingdings 2</vt:lpstr>
      <vt:lpstr>Wingdings 2</vt:lpstr>
      <vt:lpstr>新宋体</vt:lpstr>
      <vt:lpstr>Wingdings</vt:lpstr>
      <vt:lpstr>3_Office 主题</vt:lpstr>
      <vt:lpstr>1_Office 主题</vt:lpstr>
      <vt:lpstr>AutoCAD.Drawing.15</vt:lpstr>
      <vt:lpstr>PowerPoint 演示文稿</vt:lpstr>
      <vt:lpstr>  </vt:lpstr>
      <vt:lpstr>  </vt:lpstr>
      <vt:lpstr>  </vt:lpstr>
      <vt:lpstr>  </vt:lpstr>
      <vt:lpstr>  </vt:lpstr>
      <vt:lpstr>  </vt:lpstr>
      <vt:lpstr>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</vt:lpstr>
      <vt:lpstr> 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模具测绘</dc:title>
  <dc:creator/>
  <cp:lastModifiedBy>dell</cp:lastModifiedBy>
  <cp:revision>98</cp:revision>
  <dcterms:created xsi:type="dcterms:W3CDTF">2018-03-23T08:41:00Z</dcterms:created>
  <dcterms:modified xsi:type="dcterms:W3CDTF">2018-05-15T04:58:25Z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