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2" r:id="rId3"/>
  </p:sldMasterIdLst>
  <p:sldIdLst>
    <p:sldId id="401" r:id="rId4"/>
    <p:sldId id="400" r:id="rId5"/>
    <p:sldId id="351" r:id="rId6"/>
    <p:sldId id="352" r:id="rId7"/>
    <p:sldId id="353" r:id="rId8"/>
    <p:sldId id="354" r:id="rId9"/>
    <p:sldId id="355" r:id="rId10"/>
    <p:sldId id="356" r:id="rId11"/>
    <p:sldId id="357" r:id="rId12"/>
    <p:sldId id="358" r:id="rId13"/>
    <p:sldId id="359" r:id="rId14"/>
    <p:sldId id="360" r:id="rId15"/>
    <p:sldId id="361" r:id="rId16"/>
    <p:sldId id="362" r:id="rId17"/>
    <p:sldId id="363" r:id="rId18"/>
    <p:sldId id="365" r:id="rId19"/>
    <p:sldId id="383" r:id="rId20"/>
    <p:sldId id="384" r:id="rId21"/>
    <p:sldId id="385" r:id="rId22"/>
    <p:sldId id="386" r:id="rId23"/>
    <p:sldId id="387" r:id="rId24"/>
    <p:sldId id="388" r:id="rId25"/>
    <p:sldId id="389" r:id="rId26"/>
    <p:sldId id="390" r:id="rId27"/>
    <p:sldId id="391" r:id="rId28"/>
    <p:sldId id="392" r:id="rId29"/>
    <p:sldId id="393" r:id="rId30"/>
    <p:sldId id="394" r:id="rId31"/>
    <p:sldId id="395" r:id="rId32"/>
    <p:sldId id="396" r:id="rId33"/>
    <p:sldId id="397" r:id="rId34"/>
    <p:sldId id="402" r:id="rId35"/>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705"/>
  </p:normalViewPr>
  <p:slideViewPr>
    <p:cSldViewPr showGuides="1">
      <p:cViewPr varScale="1">
        <p:scale>
          <a:sx n="85" d="100"/>
          <a:sy n="85" d="100"/>
        </p:scale>
        <p:origin x="-1122" y="-90"/>
      </p:cViewPr>
      <p:guideLst>
        <p:guide orient="horz" pos="2160"/>
        <p:guide pos="2880"/>
      </p:guideLst>
    </p:cSldViewPr>
  </p:slideViewPr>
  <p:outlineViewPr>
    <p:cViewPr>
      <p:scale>
        <a:sx n="33" d="100"/>
        <a:sy n="33" d="100"/>
      </p:scale>
      <p:origin x="0" y="309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transition spd="slow">
    <p:randomBa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slow">
    <p:randomBa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transition spd="slow">
    <p:randomBa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slow">
    <p:randomBa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slow">
    <p:randomBa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spd="slow">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randomBa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transition spd="slow">
    <p:randomBa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transition spd="slow">
    <p:randomBa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slow">
    <p:randomBa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slow">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randomBa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5" Type="http://schemas.openxmlformats.org/officeDocument/2006/relationships/theme" Target="../theme/theme1.xml"/><Relationship Id="rId34" Type="http://schemas.openxmlformats.org/officeDocument/2006/relationships/image" Target="../media/image1.png"/><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2.xml"/><Relationship Id="rId12" Type="http://schemas.openxmlformats.org/officeDocument/2006/relationships/image" Target="../media/image2.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70658" name="图片 7"/>
          <p:cNvPicPr>
            <a:picLocks noChangeAspect="1"/>
          </p:cNvPicPr>
          <p:nvPr/>
        </p:nvPicPr>
        <p:blipFill>
          <a:blip r:embed="rId34"/>
          <a:stretch>
            <a:fillRect/>
          </a:stretch>
        </p:blipFill>
        <p:spPr>
          <a:xfrm>
            <a:off x="0" y="0"/>
            <a:ext cx="9144000" cy="6858000"/>
          </a:xfrm>
          <a:prstGeom prst="rect">
            <a:avLst/>
          </a:prstGeom>
          <a:noFill/>
          <a:ln w="9525">
            <a:noFill/>
          </a:ln>
        </p:spPr>
      </p:pic>
      <p:sp>
        <p:nvSpPr>
          <p:cNvPr id="70659"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70660"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charset="0"/>
              </a:defRPr>
            </a:lvl1p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transition spd="slow">
    <p:randomBar/>
  </p:transition>
  <p:hf sldNum="0" hdr="0" ftr="0" dt="0"/>
  <p:txStyles>
    <p:titleStyle>
      <a:lvl1pPr marL="0" lvl="0" indent="0" algn="ctr" defTabSz="914400" rtl="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rtl="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66562" name="Picture 9" descr="清新-封面1"/>
          <p:cNvPicPr>
            <a:picLocks noChangeAspect="1"/>
          </p:cNvPicPr>
          <p:nvPr/>
        </p:nvPicPr>
        <p:blipFill>
          <a:blip r:embed="rId12"/>
          <a:stretch>
            <a:fillRect/>
          </a:stretch>
        </p:blipFill>
        <p:spPr>
          <a:xfrm>
            <a:off x="-180975" y="-171450"/>
            <a:ext cx="9505950" cy="7200900"/>
          </a:xfrm>
          <a:prstGeom prst="rect">
            <a:avLst/>
          </a:prstGeom>
          <a:noFill/>
          <a:ln w="9525">
            <a:noFill/>
          </a:ln>
        </p:spPr>
      </p:pic>
      <p:sp>
        <p:nvSpPr>
          <p:cNvPr id="66563"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66564"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spd="slow">
    <p:randomBar/>
  </p:transition>
  <p:hf sldNum="0" hdr="0" ftr="0" dt="0"/>
  <p:txStyles>
    <p:titleStyle>
      <a:lvl1pPr marL="0" lvl="0" indent="0" algn="ctr" defTabSz="914400" rtl="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rtl="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2" name="Rectangle 12"/>
          <p:cNvSpPr/>
          <p:nvPr/>
        </p:nvSpPr>
        <p:spPr>
          <a:xfrm>
            <a:off x="3312795" y="2091055"/>
            <a:ext cx="2939415" cy="583565"/>
          </a:xfrm>
          <a:prstGeom prst="rect">
            <a:avLst/>
          </a:prstGeom>
          <a:noFill/>
          <a:ln w="9525">
            <a:noFill/>
          </a:ln>
        </p:spPr>
        <p:txBody>
          <a:bodyPr wrap="square">
            <a:spAutoFit/>
          </a:bodyPr>
          <a:p>
            <a:pPr>
              <a:spcBef>
                <a:spcPct val="20000"/>
              </a:spcBef>
              <a:buClr>
                <a:schemeClr val="folHlink"/>
              </a:buClr>
              <a:buSzPct val="60000"/>
            </a:pPr>
            <a:r>
              <a:rPr lang="zh-CN" altLang="en-US" sz="3200" b="1" dirty="0">
                <a:latin typeface="Arial" panose="020B0604020202020204" pitchFamily="34" charset="0"/>
              </a:rPr>
              <a:t>材料成型设备</a:t>
            </a:r>
            <a:endParaRPr lang="zh-CN" altLang="en-US" sz="3200" b="1" dirty="0">
              <a:latin typeface="Arial" panose="020B0604020202020204" pitchFamily="34" charset="0"/>
            </a:endParaRPr>
          </a:p>
        </p:txBody>
      </p:sp>
      <p:sp>
        <p:nvSpPr>
          <p:cNvPr id="2056" name="Rectangle 12"/>
          <p:cNvSpPr/>
          <p:nvPr/>
        </p:nvSpPr>
        <p:spPr>
          <a:xfrm>
            <a:off x="611188" y="4005263"/>
            <a:ext cx="7705725" cy="762000"/>
          </a:xfrm>
          <a:prstGeom prst="rect">
            <a:avLst/>
          </a:prstGeom>
          <a:noFill/>
          <a:ln w="9525">
            <a:noFill/>
          </a:ln>
        </p:spPr>
        <p:txBody>
          <a:bodyPr>
            <a:spAutoFit/>
          </a:bodyPr>
          <a:p>
            <a:pPr algn="ctr">
              <a:spcBef>
                <a:spcPct val="20000"/>
              </a:spcBef>
              <a:buClr>
                <a:schemeClr val="folHlink"/>
              </a:buClr>
              <a:buSzPct val="60000"/>
            </a:pPr>
            <a:r>
              <a:rPr lang="zh-CN" altLang="en-US" sz="2000" b="1" dirty="0">
                <a:latin typeface="Arial" panose="020B0604020202020204" pitchFamily="34" charset="0"/>
              </a:rPr>
              <a:t>天津大学仁爱学院</a:t>
            </a:r>
            <a:endParaRPr lang="zh-CN" altLang="en-US" sz="2000" b="1" dirty="0">
              <a:latin typeface="Arial" panose="020B0604020202020204" pitchFamily="34" charset="0"/>
            </a:endParaRPr>
          </a:p>
          <a:p>
            <a:pPr algn="ctr">
              <a:spcBef>
                <a:spcPct val="20000"/>
              </a:spcBef>
              <a:buClr>
                <a:schemeClr val="folHlink"/>
              </a:buClr>
              <a:buSzPct val="60000"/>
            </a:pPr>
            <a:r>
              <a:rPr lang="zh-CN" altLang="en-US" sz="2000" b="1" dirty="0">
                <a:latin typeface="Arial" panose="020B0604020202020204" pitchFamily="34" charset="0"/>
              </a:rPr>
              <a:t>机械工程系</a:t>
            </a:r>
            <a:endParaRPr lang="zh-CN" altLang="en-US" sz="2000" b="1" dirty="0">
              <a:latin typeface="Arial" panose="020B0604020202020204" pitchFamily="34" charset="0"/>
            </a:endParaRPr>
          </a:p>
        </p:txBody>
      </p:sp>
    </p:spTree>
  </p:cSld>
  <p:clrMapOvr>
    <a:masterClrMapping/>
  </p:clrMapOvr>
  <p:transition spd="slow">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bwMode="auto">
          <a:xfrm>
            <a:off x="467544" y="332656"/>
            <a:ext cx="7851648" cy="144016"/>
          </a:xfrm>
          <a:ln>
            <a:miter lim="800000"/>
          </a:ln>
          <a:effectLst/>
          <a:sp3d prstMaterial="plastic"/>
        </p:spPr>
        <p:txBody>
          <a:bodyPr vert="horz" wrap="square" lIns="0" tIns="0" rIns="18288" bIns="0" numCol="1" anchor="b" anchorCtr="0" compatLnSpc="1">
            <a:normAutofit fontScale="9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56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rPr>
              <a:t>  </a:t>
            </a:r>
            <a:endParaRPr kumimoji="0" lang="zh-CN" altLang="en-US" sz="56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endParaRPr>
          </a:p>
        </p:txBody>
      </p:sp>
      <p:sp>
        <p:nvSpPr>
          <p:cNvPr id="3" name="文本框 2"/>
          <p:cNvSpPr txBox="1"/>
          <p:nvPr/>
        </p:nvSpPr>
        <p:spPr>
          <a:xfrm>
            <a:off x="189230" y="1207135"/>
            <a:ext cx="8580755" cy="3784600"/>
          </a:xfrm>
          <a:prstGeom prst="rect">
            <a:avLst/>
          </a:prstGeom>
          <a:noFill/>
          <a:ln w="9525">
            <a:noFill/>
          </a:ln>
        </p:spPr>
        <p:txBody>
          <a:bodyPr wrap="square">
            <a:spAutoFit/>
          </a:bodyPr>
          <a:p>
            <a:pPr indent="304800"/>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2</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）拉深机机身：由滑块、底座板、电机、调速器组成。传动：由电机转动带动齿条，再由齿条带动滑块。滑块：由导套和导柱的直线运动使其滑块运动。操作装置：旋转左右开关，使电机正反转带动滑块上下运动，速度可根据调速器进行调节。调节行程开关：旋转行程开关上面的螺丝，使其行程开关沿导柱上下移动，调到合适位置并锁紧螺丝，以确定冲压行程。光电开关：此光电开关具有操作保护功能，当光电被遮挡时，电源自动停止。</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611505" y="685165"/>
            <a:ext cx="7920990" cy="521970"/>
          </a:xfrm>
          <a:prstGeom prst="rect">
            <a:avLst/>
          </a:prstGeom>
          <a:noFill/>
          <a:ln w="9525">
            <a:noFill/>
          </a:ln>
        </p:spPr>
        <p:txBody>
          <a:bodyPr wrap="square">
            <a:spAutoFit/>
          </a:bodyPr>
          <a:p>
            <a:pPr indent="381000"/>
            <a:r>
              <a:rPr lang="zh-CN" altLang="en-US" b="1">
                <a:solidFill>
                  <a:schemeClr val="tx1"/>
                </a:solidFill>
                <a:latin typeface="宋体" panose="02010600030101010101" pitchFamily="2" charset="-122"/>
                <a:cs typeface="宋体" panose="02010600030101010101" pitchFamily="2" charset="-122"/>
              </a:rPr>
              <a:t>实验一    冲压机结构与功能演示实验</a:t>
            </a:r>
            <a:endParaRPr lang="zh-CN" altLang="en-US"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bwMode="auto">
          <a:xfrm>
            <a:off x="467544" y="332656"/>
            <a:ext cx="7851648" cy="144016"/>
          </a:xfrm>
          <a:ln>
            <a:miter lim="800000"/>
          </a:ln>
          <a:effectLst/>
          <a:sp3d prstMaterial="plastic"/>
        </p:spPr>
        <p:txBody>
          <a:bodyPr vert="horz" wrap="square" lIns="0" tIns="0" rIns="18288" bIns="0" numCol="1" anchor="b" anchorCtr="0" compatLnSpc="1">
            <a:normAutofit fontScale="9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56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rPr>
              <a:t>  </a:t>
            </a:r>
            <a:endParaRPr kumimoji="0" lang="zh-CN" altLang="en-US" sz="56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endParaRPr>
          </a:p>
        </p:txBody>
      </p:sp>
      <p:sp>
        <p:nvSpPr>
          <p:cNvPr id="3" name="文本框 2"/>
          <p:cNvSpPr txBox="1"/>
          <p:nvPr/>
        </p:nvSpPr>
        <p:spPr>
          <a:xfrm>
            <a:off x="467360" y="1577340"/>
            <a:ext cx="8265795" cy="1753235"/>
          </a:xfrm>
          <a:prstGeom prst="rect">
            <a:avLst/>
          </a:prstGeom>
          <a:noFill/>
          <a:ln w="9525">
            <a:noFill/>
          </a:ln>
        </p:spPr>
        <p:txBody>
          <a:bodyPr wrap="square">
            <a:spAutoFit/>
          </a:bodyPr>
          <a:p>
            <a:pPr>
              <a:lnSpc>
                <a:spcPct val="150000"/>
              </a:lnSpc>
            </a:pPr>
            <a:r>
              <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rPr>
              <a:t>（四）实验用具</a:t>
            </a:r>
            <a:endPar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endParaRPr>
          </a:p>
          <a:p>
            <a:pPr>
              <a:lnSpc>
                <a:spcPct val="150000"/>
              </a:lnSpc>
            </a:pP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微型冷冲、拉深成型机组一台，落料拉深复合模一套，落料模一套，</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0.5mm</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厚的薄铝片。 </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611505" y="685165"/>
            <a:ext cx="7920990" cy="521970"/>
          </a:xfrm>
          <a:prstGeom prst="rect">
            <a:avLst/>
          </a:prstGeom>
          <a:noFill/>
          <a:ln w="9525">
            <a:noFill/>
          </a:ln>
        </p:spPr>
        <p:txBody>
          <a:bodyPr wrap="square">
            <a:spAutoFit/>
          </a:bodyPr>
          <a:p>
            <a:pPr indent="381000"/>
            <a:r>
              <a:rPr lang="zh-CN" altLang="en-US" b="1">
                <a:solidFill>
                  <a:schemeClr val="tx1"/>
                </a:solidFill>
                <a:latin typeface="宋体" panose="02010600030101010101" pitchFamily="2" charset="-122"/>
                <a:cs typeface="宋体" panose="02010600030101010101" pitchFamily="2" charset="-122"/>
              </a:rPr>
              <a:t>实验一    冲压机结构与功能演示实验</a:t>
            </a:r>
            <a:endParaRPr lang="zh-CN" altLang="en-US"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bwMode="auto">
          <a:xfrm>
            <a:off x="467544" y="332656"/>
            <a:ext cx="7851648" cy="144016"/>
          </a:xfrm>
          <a:ln>
            <a:miter lim="800000"/>
          </a:ln>
          <a:effectLst/>
          <a:sp3d prstMaterial="plastic"/>
        </p:spPr>
        <p:txBody>
          <a:bodyPr vert="horz" wrap="square" lIns="0" tIns="0" rIns="18288" bIns="0" numCol="1" anchor="b" anchorCtr="0" compatLnSpc="1">
            <a:normAutofit fontScale="9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56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rPr>
              <a:t>  </a:t>
            </a:r>
            <a:endParaRPr kumimoji="0" lang="zh-CN" altLang="en-US" sz="56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endParaRPr>
          </a:p>
        </p:txBody>
      </p:sp>
      <p:sp>
        <p:nvSpPr>
          <p:cNvPr id="3" name="文本框 2"/>
          <p:cNvSpPr txBox="1"/>
          <p:nvPr/>
        </p:nvSpPr>
        <p:spPr>
          <a:xfrm>
            <a:off x="348615" y="2141220"/>
            <a:ext cx="8277860" cy="2861310"/>
          </a:xfrm>
          <a:prstGeom prst="rect">
            <a:avLst/>
          </a:prstGeom>
          <a:noFill/>
          <a:ln w="9525">
            <a:noFill/>
          </a:ln>
        </p:spPr>
        <p:txBody>
          <a:bodyPr wrap="square">
            <a:spAutoFit/>
          </a:bodyPr>
          <a:p>
            <a:pPr>
              <a:lnSpc>
                <a:spcPct val="150000"/>
              </a:lnSpc>
            </a:pPr>
            <a:r>
              <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rPr>
              <a:t>（五）实验步骤 </a:t>
            </a:r>
            <a:endPar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endParaRPr>
          </a:p>
          <a:p>
            <a:pPr>
              <a:lnSpc>
                <a:spcPct val="150000"/>
              </a:lnSpc>
            </a:pPr>
            <a:r>
              <a:rPr lang="en-US" altLang="zh-CN" sz="2400" b="1">
                <a:solidFill>
                  <a:schemeClr val="tx1"/>
                </a:solidFill>
                <a:latin typeface="黑体" panose="02010609060101010101" pitchFamily="2" charset="-122"/>
                <a:ea typeface="黑体" panose="02010609060101010101" pitchFamily="2" charset="-122"/>
                <a:cs typeface="黑体" panose="02010609060101010101" pitchFamily="2" charset="-122"/>
              </a:rPr>
              <a:t>1</a:t>
            </a:r>
            <a:r>
              <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rPr>
              <a:t>、实验准备</a:t>
            </a:r>
            <a:endPar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endParaRPr>
          </a:p>
          <a:p>
            <a:pPr>
              <a:lnSpc>
                <a:spcPct val="150000"/>
              </a:lnSpc>
            </a:pP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冷冲机安装好一套落料模具，一段宽</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30mm</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、厚</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0.5mm</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的铝板。拉深机安装好一套落料拉深模具，一段宽</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50mm</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，厚</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0.5mm</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的铝板。</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611505" y="685165"/>
            <a:ext cx="7920990" cy="521970"/>
          </a:xfrm>
          <a:prstGeom prst="rect">
            <a:avLst/>
          </a:prstGeom>
          <a:noFill/>
          <a:ln w="9525">
            <a:noFill/>
          </a:ln>
        </p:spPr>
        <p:txBody>
          <a:bodyPr wrap="square">
            <a:spAutoFit/>
          </a:bodyPr>
          <a:p>
            <a:pPr indent="381000"/>
            <a:r>
              <a:rPr lang="zh-CN" altLang="en-US" b="1">
                <a:solidFill>
                  <a:schemeClr val="tx1"/>
                </a:solidFill>
                <a:latin typeface="宋体" panose="02010600030101010101" pitchFamily="2" charset="-122"/>
                <a:cs typeface="宋体" panose="02010600030101010101" pitchFamily="2" charset="-122"/>
              </a:rPr>
              <a:t>实验一    冲压机结构与功能演示实验</a:t>
            </a:r>
            <a:endParaRPr lang="zh-CN" altLang="en-US"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bwMode="auto">
          <a:xfrm>
            <a:off x="467544" y="332656"/>
            <a:ext cx="7851648" cy="144016"/>
          </a:xfrm>
          <a:ln>
            <a:miter lim="800000"/>
          </a:ln>
          <a:effectLst/>
          <a:sp3d prstMaterial="plastic"/>
        </p:spPr>
        <p:txBody>
          <a:bodyPr vert="horz" wrap="square" lIns="0" tIns="0" rIns="18288" bIns="0" numCol="1" anchor="b" anchorCtr="0" compatLnSpc="1">
            <a:normAutofit fontScale="9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56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rPr>
              <a:t>  </a:t>
            </a:r>
            <a:endParaRPr kumimoji="0" lang="zh-CN" altLang="en-US" sz="56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endParaRPr>
          </a:p>
        </p:txBody>
      </p:sp>
      <p:sp>
        <p:nvSpPr>
          <p:cNvPr id="3" name="文本框 2"/>
          <p:cNvSpPr txBox="1"/>
          <p:nvPr/>
        </p:nvSpPr>
        <p:spPr>
          <a:xfrm>
            <a:off x="241300" y="1101725"/>
            <a:ext cx="8739505" cy="5631180"/>
          </a:xfrm>
          <a:prstGeom prst="rect">
            <a:avLst/>
          </a:prstGeom>
          <a:noFill/>
          <a:ln w="9525">
            <a:noFill/>
          </a:ln>
        </p:spPr>
        <p:txBody>
          <a:bodyPr wrap="square">
            <a:spAutoFit/>
          </a:bodyPr>
          <a:p>
            <a:r>
              <a:rPr lang="en-US" altLang="zh-CN" sz="2400" b="1">
                <a:solidFill>
                  <a:schemeClr val="tx1"/>
                </a:solidFill>
                <a:latin typeface="黑体" panose="02010609060101010101" pitchFamily="2" charset="-122"/>
                <a:ea typeface="黑体" panose="02010609060101010101" pitchFamily="2" charset="-122"/>
                <a:cs typeface="黑体" panose="02010609060101010101" pitchFamily="2" charset="-122"/>
              </a:rPr>
              <a:t>2</a:t>
            </a:r>
            <a:r>
              <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rPr>
              <a:t>、板材成形过程演示</a:t>
            </a:r>
            <a:endPar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endParaRPr>
          </a:p>
          <a:p>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）指导教师简单介绍微型冷冲、拉深成型机组组成和使用时注意事项。</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2</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）接通微型冷冲、拉深成型机组电源。</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3</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）冷冲机点动演示：开启冷冲机启动开关</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按下点动按钮</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将铝板放到工作位置</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把手柄向下按，滑块往复运动一次</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松开手柄</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关闭冷冲机启动开关，完成一次操作。</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4</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）冷冲机连动演示：开启冷冲机启动开关</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按下连动动按钮</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将铝板放到工作位置</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把手柄向下按，滑块往复运动多次</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松开手柄</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关闭冷冲机启动开关，完成一次操作。</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5</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）拉深机演示：运行速度控制旋钮旋转到“</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40~60”→</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自动</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手动旋钮旋转到“手动”</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将铝板放到工作位置</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按下启动按钮</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旋转开模</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合模旋钮至“合模”位置，完成落料拉深</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旋转开模</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合模旋钮至“开模”位置</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关闭启动按钮</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按下急停开关，完成一次操作。</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611505" y="685165"/>
            <a:ext cx="7920990" cy="521970"/>
          </a:xfrm>
          <a:prstGeom prst="rect">
            <a:avLst/>
          </a:prstGeom>
          <a:noFill/>
          <a:ln w="9525">
            <a:noFill/>
          </a:ln>
        </p:spPr>
        <p:txBody>
          <a:bodyPr wrap="square">
            <a:spAutoFit/>
          </a:bodyPr>
          <a:p>
            <a:pPr indent="381000"/>
            <a:r>
              <a:rPr lang="zh-CN" altLang="en-US" b="1">
                <a:solidFill>
                  <a:schemeClr val="tx1"/>
                </a:solidFill>
                <a:latin typeface="宋体" panose="02010600030101010101" pitchFamily="2" charset="-122"/>
                <a:cs typeface="宋体" panose="02010600030101010101" pitchFamily="2" charset="-122"/>
              </a:rPr>
              <a:t>实验一    冲压机结构与功能演示实验</a:t>
            </a:r>
            <a:endParaRPr lang="zh-CN" altLang="en-US"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bwMode="auto">
          <a:xfrm>
            <a:off x="467544" y="332656"/>
            <a:ext cx="7851648" cy="144016"/>
          </a:xfrm>
          <a:ln>
            <a:miter lim="800000"/>
          </a:ln>
          <a:effectLst/>
          <a:sp3d prstMaterial="plastic"/>
        </p:spPr>
        <p:txBody>
          <a:bodyPr vert="horz" wrap="square" lIns="0" tIns="0" rIns="18288" bIns="0" numCol="1" anchor="b" anchorCtr="0" compatLnSpc="1">
            <a:normAutofit fontScale="9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56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rPr>
              <a:t>  </a:t>
            </a:r>
            <a:endParaRPr kumimoji="0" lang="zh-CN" altLang="en-US" sz="56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endParaRPr>
          </a:p>
        </p:txBody>
      </p:sp>
      <p:sp>
        <p:nvSpPr>
          <p:cNvPr id="3" name="文本框 2"/>
          <p:cNvSpPr txBox="1"/>
          <p:nvPr/>
        </p:nvSpPr>
        <p:spPr>
          <a:xfrm>
            <a:off x="467360" y="1536700"/>
            <a:ext cx="7851140" cy="2676525"/>
          </a:xfrm>
          <a:prstGeom prst="rect">
            <a:avLst/>
          </a:prstGeom>
          <a:noFill/>
          <a:ln w="9525">
            <a:noFill/>
          </a:ln>
        </p:spPr>
        <p:txBody>
          <a:bodyPr wrap="square">
            <a:spAutoFit/>
          </a:bodyPr>
          <a:p>
            <a:r>
              <a:rPr lang="en-US" altLang="zh-CN" sz="2400" b="1">
                <a:solidFill>
                  <a:schemeClr val="tx1"/>
                </a:solidFill>
                <a:latin typeface="黑体" panose="02010609060101010101" pitchFamily="2" charset="-122"/>
                <a:ea typeface="黑体" panose="02010609060101010101" pitchFamily="2" charset="-122"/>
                <a:cs typeface="黑体" panose="02010609060101010101" pitchFamily="2" charset="-122"/>
              </a:rPr>
              <a:t>3</a:t>
            </a:r>
            <a:r>
              <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rPr>
              <a:t>、观察板材成形过程</a:t>
            </a:r>
            <a:endPar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endParaRPr>
          </a:p>
          <a:p>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）提前预习微型冷冲、拉深成型机组各组成部分名称。</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2</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）观察实验指导教师操作微型冷冲、拉深成型机组过程。</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3</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）观察利用冷冲机和落料模具的铝板落料件成形过程，冷冲机单动和连动过程。</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4</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）观察利用拉深机和落料拉深复合模的铝板筒形件成形过程。</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611505" y="685165"/>
            <a:ext cx="7920990" cy="521970"/>
          </a:xfrm>
          <a:prstGeom prst="rect">
            <a:avLst/>
          </a:prstGeom>
          <a:noFill/>
          <a:ln w="9525">
            <a:noFill/>
          </a:ln>
        </p:spPr>
        <p:txBody>
          <a:bodyPr wrap="square">
            <a:spAutoFit/>
          </a:bodyPr>
          <a:p>
            <a:pPr indent="381000"/>
            <a:r>
              <a:rPr lang="zh-CN" altLang="en-US" b="1">
                <a:solidFill>
                  <a:schemeClr val="tx1"/>
                </a:solidFill>
                <a:latin typeface="宋体" panose="02010600030101010101" pitchFamily="2" charset="-122"/>
                <a:cs typeface="宋体" panose="02010600030101010101" pitchFamily="2" charset="-122"/>
              </a:rPr>
              <a:t>实验一    冲压机结构与功能演示实验</a:t>
            </a:r>
            <a:endParaRPr lang="zh-CN" altLang="en-US"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flipV="1">
            <a:off x="457200" y="658813"/>
            <a:ext cx="8229600" cy="46038"/>
          </a:xfrm>
        </p:spPr>
        <p:txBody>
          <a:bodyPr vert="horz" wrap="square" lIns="0" tIns="45720" rIns="0" bIns="0" numCol="1"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5000" b="0" i="0" u="none" strike="noStrike" kern="1200" cap="none" spc="0" normalizeH="0" baseline="0" noProof="0" dirty="0" smtClean="0">
                <a:ln>
                  <a:noFill/>
                </a:ln>
                <a:solidFill>
                  <a:schemeClr val="tx2"/>
                </a:solidFill>
                <a:effectLst/>
                <a:uLnTx/>
                <a:uFillTx/>
                <a:latin typeface="+mj-lt"/>
                <a:ea typeface="+mj-ea"/>
                <a:cs typeface="+mj-cs"/>
              </a:rPr>
              <a:t>  </a:t>
            </a:r>
            <a:endParaRPr kumimoji="0" lang="zh-CN" alt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14339" name="内容占位符 2"/>
          <p:cNvSpPr>
            <a:spLocks noGrp="1"/>
          </p:cNvSpPr>
          <p:nvPr>
            <p:ph idx="1"/>
          </p:nvPr>
        </p:nvSpPr>
        <p:spPr>
          <a:xfrm>
            <a:off x="0" y="0"/>
            <a:ext cx="9144000" cy="6858000"/>
          </a:xfrm>
        </p:spPr>
        <p:txBody>
          <a:bodyPr vert="horz" wrap="square" lIns="91440" tIns="45720" rIns="91440" bIns="45720" anchor="t"/>
          <a:p>
            <a:pPr eaLnBrk="1" hangingPunct="1"/>
            <a:r>
              <a:rPr lang="zh-CN" altLang="en-US" dirty="0">
                <a:solidFill>
                  <a:schemeClr val="bg1"/>
                </a:solidFill>
              </a:rPr>
              <a:t>         </a:t>
            </a:r>
            <a:endParaRPr lang="en-US" altLang="zh-CN" dirty="0">
              <a:solidFill>
                <a:schemeClr val="bg1"/>
              </a:solidFill>
            </a:endParaRPr>
          </a:p>
          <a:p>
            <a:pPr eaLnBrk="1" hangingPunct="1"/>
            <a:r>
              <a:rPr lang="en-US" altLang="zh-CN" dirty="0">
                <a:solidFill>
                  <a:schemeClr val="bg1"/>
                </a:solidFill>
              </a:rPr>
              <a:t>           </a:t>
            </a:r>
            <a:r>
              <a:rPr lang="zh-CN" altLang="en-US" dirty="0">
                <a:solidFill>
                  <a:schemeClr val="bg1"/>
                </a:solidFill>
              </a:rPr>
              <a:t> </a:t>
            </a:r>
            <a:r>
              <a:rPr lang="zh-CN" altLang="en-US" b="1" dirty="0">
                <a:solidFill>
                  <a:schemeClr val="bg1"/>
                </a:solidFill>
              </a:rPr>
              <a:t>模具拆卸、测绘实习记录及成绩评定表</a:t>
            </a:r>
            <a:endParaRPr lang="zh-CN" altLang="en-US" b="1" dirty="0">
              <a:solidFill>
                <a:schemeClr val="bg1"/>
              </a:solidFill>
            </a:endParaRPr>
          </a:p>
        </p:txBody>
      </p:sp>
      <p:graphicFrame>
        <p:nvGraphicFramePr>
          <p:cNvPr id="10330" name="Group 90"/>
          <p:cNvGraphicFramePr>
            <a:graphicFrameLocks noGrp="1"/>
          </p:cNvGraphicFramePr>
          <p:nvPr/>
        </p:nvGraphicFramePr>
        <p:xfrm>
          <a:off x="179388" y="1196975"/>
          <a:ext cx="8785225" cy="5464175"/>
        </p:xfrm>
        <a:graphic>
          <a:graphicData uri="http://schemas.openxmlformats.org/drawingml/2006/table">
            <a:tbl>
              <a:tblPr/>
              <a:tblGrid>
                <a:gridCol w="637202"/>
                <a:gridCol w="2833057"/>
                <a:gridCol w="1029363"/>
                <a:gridCol w="2486191"/>
                <a:gridCol w="1160397"/>
                <a:gridCol w="638765"/>
              </a:tblGrid>
              <a:tr h="60297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宋体" panose="02010600030101010101" pitchFamily="2" charset="-122"/>
                        </a:rPr>
                        <a:t>项次</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FFFFFF"/>
                          </a:solidFill>
                          <a:effectLst/>
                          <a:latin typeface="Times New Roman" panose="02020603050405020304" pitchFamily="18" charset="0"/>
                          <a:ea typeface="宋体" panose="02010600030101010101" pitchFamily="2" charset="-122"/>
                        </a:rPr>
                        <a:t>项目与技术要求</a:t>
                      </a:r>
                      <a:endParaRPr kumimoji="0" lang="zh-CN" altLang="en-US" sz="1800" b="1" i="0" u="none" strike="noStrike" cap="none" normalizeH="0" baseline="0" dirty="0" smtClean="0">
                        <a:ln>
                          <a:noFill/>
                        </a:ln>
                        <a:solidFill>
                          <a:srgbClr val="FFFFFF"/>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rPr>
                        <a:t>配分</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rPr>
                        <a:t>评定方法</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rPr>
                        <a:t>实测记录</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rPr>
                        <a:t>评分</a:t>
                      </a:r>
                      <a:endParaRPr kumimoji="0" lang="zh-CN" altLang="en-US" sz="18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28402">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a:t>
                      </a:r>
                      <a:endPar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kern="1200" dirty="0" smtClean="0">
                          <a:solidFill>
                            <a:schemeClr val="tx1"/>
                          </a:solidFill>
                          <a:latin typeface="+mn-lt"/>
                          <a:ea typeface="+mn-ea"/>
                          <a:cs typeface="+mn-cs"/>
                        </a:rPr>
                        <a:t>穿工作服、戴手套</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1" kern="1200" dirty="0" smtClean="0">
                          <a:solidFill>
                            <a:schemeClr val="tx1"/>
                          </a:solidFill>
                          <a:latin typeface="+mn-lt"/>
                          <a:ea typeface="+mn-ea"/>
                          <a:cs typeface="+mn-cs"/>
                        </a:rPr>
                        <a:t>10</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kern="1200" dirty="0" smtClean="0">
                          <a:solidFill>
                            <a:schemeClr val="tx1"/>
                          </a:solidFill>
                          <a:latin typeface="+mn-lt"/>
                          <a:ea typeface="+mn-ea"/>
                          <a:cs typeface="+mn-cs"/>
                        </a:rPr>
                        <a:t>没有穿戴，一次性扣</a:t>
                      </a:r>
                      <a:r>
                        <a:rPr kumimoji="0" lang="en-US" sz="1600" b="1" kern="1200" dirty="0" smtClean="0">
                          <a:solidFill>
                            <a:schemeClr val="tx1"/>
                          </a:solidFill>
                          <a:latin typeface="+mn-lt"/>
                          <a:ea typeface="+mn-ea"/>
                          <a:cs typeface="+mn-cs"/>
                        </a:rPr>
                        <a:t>10</a:t>
                      </a:r>
                      <a:r>
                        <a:rPr kumimoji="0" lang="zh-CN" altLang="en-US" sz="1600" b="1" kern="1200" dirty="0" smtClean="0">
                          <a:solidFill>
                            <a:schemeClr val="tx1"/>
                          </a:solidFill>
                          <a:latin typeface="+mn-lt"/>
                          <a:ea typeface="+mn-ea"/>
                          <a:cs typeface="+mn-cs"/>
                        </a:rPr>
                        <a:t>分</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545552">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2</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r>
                        <a:rPr kumimoji="0" lang="zh-CN" altLang="en-US" sz="1600" b="1" kern="1200" dirty="0" smtClean="0">
                          <a:solidFill>
                            <a:schemeClr val="tx1"/>
                          </a:solidFill>
                          <a:latin typeface="+mn-lt"/>
                          <a:ea typeface="+mn-ea"/>
                          <a:cs typeface="+mn-cs"/>
                        </a:rPr>
                        <a:t>无工具、零件掉落地上</a:t>
                      </a:r>
                      <a:endParaRPr kumimoji="0" lang="zh-CN" altLang="en-US" sz="1600" b="1" kern="1200" dirty="0">
                        <a:solidFill>
                          <a:schemeClr val="tx1"/>
                        </a:solidFill>
                        <a:latin typeface="+mn-lt"/>
                        <a:ea typeface="+mn-ea"/>
                        <a:cs typeface="+mn-c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1" kern="1200" dirty="0" smtClean="0">
                          <a:solidFill>
                            <a:schemeClr val="tx1"/>
                          </a:solidFill>
                          <a:latin typeface="+mn-lt"/>
                          <a:ea typeface="+mn-ea"/>
                          <a:cs typeface="+mn-cs"/>
                        </a:rPr>
                        <a:t>5</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r>
                        <a:rPr kumimoji="0" lang="zh-CN" altLang="en-US" sz="1600" b="1" kern="1200" dirty="0" smtClean="0">
                          <a:solidFill>
                            <a:schemeClr val="tx1"/>
                          </a:solidFill>
                          <a:latin typeface="+mn-lt"/>
                          <a:ea typeface="+mn-ea"/>
                          <a:cs typeface="+mn-cs"/>
                        </a:rPr>
                        <a:t>每掉落一次扣</a:t>
                      </a:r>
                      <a:r>
                        <a:rPr kumimoji="0" lang="en-US" sz="1600" b="1" kern="1200" dirty="0" smtClean="0">
                          <a:solidFill>
                            <a:schemeClr val="tx1"/>
                          </a:solidFill>
                          <a:latin typeface="+mn-lt"/>
                          <a:ea typeface="+mn-ea"/>
                          <a:cs typeface="+mn-cs"/>
                        </a:rPr>
                        <a:t>1</a:t>
                      </a:r>
                      <a:r>
                        <a:rPr kumimoji="0" lang="zh-CN" altLang="en-US" sz="1600" b="1" kern="1200" dirty="0" smtClean="0">
                          <a:solidFill>
                            <a:schemeClr val="tx1"/>
                          </a:solidFill>
                          <a:latin typeface="+mn-lt"/>
                          <a:ea typeface="+mn-ea"/>
                          <a:cs typeface="+mn-cs"/>
                        </a:rPr>
                        <a:t>分</a:t>
                      </a:r>
                      <a:endParaRPr kumimoji="0" lang="zh-CN" altLang="en-US" sz="1600" b="1" kern="1200" dirty="0" smtClean="0">
                        <a:solidFill>
                          <a:schemeClr val="tx1"/>
                        </a:solidFill>
                        <a:latin typeface="+mn-lt"/>
                        <a:ea typeface="+mn-ea"/>
                        <a:cs typeface="+mn-cs"/>
                      </a:endParaRPr>
                    </a:p>
                    <a:p>
                      <a:r>
                        <a:rPr kumimoji="0" lang="zh-CN" altLang="en-US" sz="1600" b="1" kern="1200" dirty="0" smtClean="0">
                          <a:solidFill>
                            <a:schemeClr val="tx1"/>
                          </a:solidFill>
                          <a:latin typeface="+mn-lt"/>
                          <a:ea typeface="+mn-ea"/>
                          <a:cs typeface="+mn-cs"/>
                        </a:rPr>
                        <a:t>扣完</a:t>
                      </a:r>
                      <a:r>
                        <a:rPr kumimoji="0" lang="en-US" sz="1600" b="1" kern="1200" dirty="0" smtClean="0">
                          <a:solidFill>
                            <a:schemeClr val="tx1"/>
                          </a:solidFill>
                          <a:latin typeface="+mn-lt"/>
                          <a:ea typeface="+mn-ea"/>
                          <a:cs typeface="+mn-cs"/>
                        </a:rPr>
                        <a:t>5</a:t>
                      </a:r>
                      <a:r>
                        <a:rPr kumimoji="0" lang="zh-CN" altLang="en-US" sz="1600" b="1" kern="1200" dirty="0" smtClean="0">
                          <a:solidFill>
                            <a:schemeClr val="tx1"/>
                          </a:solidFill>
                          <a:latin typeface="+mn-lt"/>
                          <a:ea typeface="+mn-ea"/>
                          <a:cs typeface="+mn-cs"/>
                        </a:rPr>
                        <a:t>分为止</a:t>
                      </a:r>
                      <a:endParaRPr kumimoji="0" lang="zh-CN" altLang="en-US" sz="1600" b="1" kern="1200" dirty="0">
                        <a:solidFill>
                          <a:schemeClr val="tx1"/>
                        </a:solidFill>
                        <a:latin typeface="+mn-lt"/>
                        <a:ea typeface="+mn-ea"/>
                        <a:cs typeface="+mn-c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545552">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3</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kern="1200" dirty="0" smtClean="0">
                          <a:solidFill>
                            <a:schemeClr val="tx1"/>
                          </a:solidFill>
                          <a:latin typeface="+mn-lt"/>
                          <a:ea typeface="+mn-ea"/>
                          <a:cs typeface="+mn-cs"/>
                        </a:rPr>
                        <a:t>无乱敲乱打、站上桌等野蛮操作行</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1" kern="1200" dirty="0" smtClean="0">
                          <a:solidFill>
                            <a:schemeClr val="tx1"/>
                          </a:solidFill>
                          <a:latin typeface="+mn-lt"/>
                          <a:ea typeface="+mn-ea"/>
                          <a:cs typeface="+mn-cs"/>
                        </a:rPr>
                        <a:t>5</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kern="1200" dirty="0" smtClean="0">
                          <a:solidFill>
                            <a:schemeClr val="tx1"/>
                          </a:solidFill>
                          <a:latin typeface="+mn-lt"/>
                          <a:ea typeface="+mn-ea"/>
                          <a:cs typeface="+mn-cs"/>
                        </a:rPr>
                        <a:t>出现一次扣完</a:t>
                      </a:r>
                      <a:r>
                        <a:rPr kumimoji="0" lang="en-US" sz="1600" b="1" kern="1200" dirty="0" smtClean="0">
                          <a:solidFill>
                            <a:schemeClr val="tx1"/>
                          </a:solidFill>
                          <a:latin typeface="+mn-lt"/>
                          <a:ea typeface="+mn-ea"/>
                          <a:cs typeface="+mn-cs"/>
                        </a:rPr>
                        <a:t>5</a:t>
                      </a:r>
                      <a:r>
                        <a:rPr kumimoji="0" lang="zh-CN" altLang="en-US" sz="1600" b="1" kern="1200" dirty="0" smtClean="0">
                          <a:solidFill>
                            <a:schemeClr val="tx1"/>
                          </a:solidFill>
                          <a:latin typeface="+mn-lt"/>
                          <a:ea typeface="+mn-ea"/>
                          <a:cs typeface="+mn-cs"/>
                        </a:rPr>
                        <a:t>分</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545552">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4</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kern="1200" dirty="0" smtClean="0">
                          <a:solidFill>
                            <a:schemeClr val="tx1"/>
                          </a:solidFill>
                          <a:latin typeface="+mn-lt"/>
                          <a:ea typeface="+mn-ea"/>
                          <a:cs typeface="+mn-cs"/>
                        </a:rPr>
                        <a:t>无安全事故</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1" kern="1200" dirty="0" smtClean="0">
                          <a:solidFill>
                            <a:schemeClr val="tx1"/>
                          </a:solidFill>
                          <a:latin typeface="+mn-lt"/>
                          <a:ea typeface="+mn-ea"/>
                          <a:cs typeface="+mn-cs"/>
                        </a:rPr>
                        <a:t>10</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kern="1200" dirty="0" smtClean="0">
                          <a:solidFill>
                            <a:schemeClr val="tx1"/>
                          </a:solidFill>
                          <a:latin typeface="+mn-lt"/>
                          <a:ea typeface="+mn-ea"/>
                          <a:cs typeface="+mn-cs"/>
                        </a:rPr>
                        <a:t>出现零件损坏或工伤，扣完</a:t>
                      </a:r>
                      <a:r>
                        <a:rPr kumimoji="0" lang="en-US" sz="1600" b="1" kern="1200" dirty="0" smtClean="0">
                          <a:solidFill>
                            <a:schemeClr val="tx1"/>
                          </a:solidFill>
                          <a:latin typeface="+mn-lt"/>
                          <a:ea typeface="+mn-ea"/>
                          <a:cs typeface="+mn-cs"/>
                        </a:rPr>
                        <a:t>10</a:t>
                      </a:r>
                      <a:r>
                        <a:rPr kumimoji="0" lang="zh-CN" altLang="en-US" sz="1600" b="1" kern="1200" dirty="0" smtClean="0">
                          <a:solidFill>
                            <a:schemeClr val="tx1"/>
                          </a:solidFill>
                          <a:latin typeface="+mn-lt"/>
                          <a:ea typeface="+mn-ea"/>
                          <a:cs typeface="+mn-cs"/>
                        </a:rPr>
                        <a:t>分</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545552">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5</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1" kern="1200" dirty="0" smtClean="0">
                          <a:solidFill>
                            <a:schemeClr val="tx1"/>
                          </a:solidFill>
                          <a:latin typeface="+mn-lt"/>
                          <a:ea typeface="+mn-ea"/>
                          <a:cs typeface="+mn-cs"/>
                        </a:rPr>
                        <a:t>30</a:t>
                      </a:r>
                      <a:r>
                        <a:rPr kumimoji="0" lang="zh-CN" altLang="en-US" sz="1600" b="1" kern="1200" dirty="0" smtClean="0">
                          <a:solidFill>
                            <a:schemeClr val="tx1"/>
                          </a:solidFill>
                          <a:latin typeface="+mn-lt"/>
                          <a:ea typeface="+mn-ea"/>
                          <a:cs typeface="+mn-cs"/>
                        </a:rPr>
                        <a:t>分钟完成项目操作</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1" kern="1200" dirty="0" smtClean="0">
                          <a:solidFill>
                            <a:schemeClr val="tx1"/>
                          </a:solidFill>
                          <a:latin typeface="+mn-lt"/>
                          <a:ea typeface="+mn-ea"/>
                          <a:cs typeface="+mn-cs"/>
                        </a:rPr>
                        <a:t>10</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r>
                        <a:rPr kumimoji="0" lang="zh-CN" altLang="en-US" sz="1600" b="1" kern="1200" dirty="0" smtClean="0">
                          <a:solidFill>
                            <a:schemeClr val="tx1"/>
                          </a:solidFill>
                          <a:latin typeface="+mn-lt"/>
                          <a:ea typeface="+mn-ea"/>
                          <a:cs typeface="+mn-cs"/>
                        </a:rPr>
                        <a:t>每提前</a:t>
                      </a:r>
                      <a:r>
                        <a:rPr kumimoji="0" lang="en-US" sz="1600" b="1" kern="1200" dirty="0" smtClean="0">
                          <a:solidFill>
                            <a:schemeClr val="tx1"/>
                          </a:solidFill>
                          <a:latin typeface="+mn-lt"/>
                          <a:ea typeface="+mn-ea"/>
                          <a:cs typeface="+mn-cs"/>
                        </a:rPr>
                        <a:t>1</a:t>
                      </a:r>
                      <a:r>
                        <a:rPr kumimoji="0" lang="zh-CN" altLang="en-US" sz="1600" b="1" kern="1200" dirty="0" smtClean="0">
                          <a:solidFill>
                            <a:schemeClr val="tx1"/>
                          </a:solidFill>
                          <a:latin typeface="+mn-lt"/>
                          <a:ea typeface="+mn-ea"/>
                          <a:cs typeface="+mn-cs"/>
                        </a:rPr>
                        <a:t>分钟，加</a:t>
                      </a:r>
                      <a:r>
                        <a:rPr kumimoji="0" lang="en-US" sz="1600" b="1" kern="1200" dirty="0" smtClean="0">
                          <a:solidFill>
                            <a:schemeClr val="tx1"/>
                          </a:solidFill>
                          <a:latin typeface="+mn-lt"/>
                          <a:ea typeface="+mn-ea"/>
                          <a:cs typeface="+mn-cs"/>
                        </a:rPr>
                        <a:t>0.5</a:t>
                      </a:r>
                      <a:r>
                        <a:rPr kumimoji="0" lang="zh-CN" altLang="en-US" sz="1600" b="1" kern="1200" dirty="0" smtClean="0">
                          <a:solidFill>
                            <a:schemeClr val="tx1"/>
                          </a:solidFill>
                          <a:latin typeface="+mn-lt"/>
                          <a:ea typeface="+mn-ea"/>
                          <a:cs typeface="+mn-cs"/>
                        </a:rPr>
                        <a:t>分；</a:t>
                      </a:r>
                      <a:endParaRPr kumimoji="0" lang="zh-CN" altLang="en-US" sz="1600" b="1" kern="1200" dirty="0" smtClean="0">
                        <a:solidFill>
                          <a:schemeClr val="tx1"/>
                        </a:solidFill>
                        <a:latin typeface="+mn-lt"/>
                        <a:ea typeface="+mn-ea"/>
                        <a:cs typeface="+mn-cs"/>
                      </a:endParaRPr>
                    </a:p>
                    <a:p>
                      <a:r>
                        <a:rPr kumimoji="0" lang="zh-CN" altLang="en-US" sz="1600" b="1" kern="1200" dirty="0" smtClean="0">
                          <a:solidFill>
                            <a:schemeClr val="tx1"/>
                          </a:solidFill>
                          <a:latin typeface="+mn-lt"/>
                          <a:ea typeface="+mn-ea"/>
                          <a:cs typeface="+mn-cs"/>
                        </a:rPr>
                        <a:t>每延时</a:t>
                      </a:r>
                      <a:r>
                        <a:rPr kumimoji="0" lang="en-US" sz="1600" b="1" kern="1200" dirty="0" smtClean="0">
                          <a:solidFill>
                            <a:schemeClr val="tx1"/>
                          </a:solidFill>
                          <a:latin typeface="+mn-lt"/>
                          <a:ea typeface="+mn-ea"/>
                          <a:cs typeface="+mn-cs"/>
                        </a:rPr>
                        <a:t>1</a:t>
                      </a:r>
                      <a:r>
                        <a:rPr kumimoji="0" lang="zh-CN" altLang="en-US" sz="1600" b="1" kern="1200" dirty="0" smtClean="0">
                          <a:solidFill>
                            <a:schemeClr val="tx1"/>
                          </a:solidFill>
                          <a:latin typeface="+mn-lt"/>
                          <a:ea typeface="+mn-ea"/>
                          <a:cs typeface="+mn-cs"/>
                        </a:rPr>
                        <a:t>分钟，扣</a:t>
                      </a:r>
                      <a:r>
                        <a:rPr kumimoji="0" lang="en-US" sz="1600" b="1" kern="1200" dirty="0" smtClean="0">
                          <a:solidFill>
                            <a:schemeClr val="tx1"/>
                          </a:solidFill>
                          <a:latin typeface="+mn-lt"/>
                          <a:ea typeface="+mn-ea"/>
                          <a:cs typeface="+mn-cs"/>
                        </a:rPr>
                        <a:t>0.5</a:t>
                      </a:r>
                      <a:r>
                        <a:rPr kumimoji="0" lang="zh-CN" altLang="en-US" sz="1600" b="1" kern="1200" dirty="0" smtClean="0">
                          <a:solidFill>
                            <a:schemeClr val="tx1"/>
                          </a:solidFill>
                          <a:latin typeface="+mn-lt"/>
                          <a:ea typeface="+mn-ea"/>
                          <a:cs typeface="+mn-cs"/>
                        </a:rPr>
                        <a:t>分</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411042">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6</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kern="1200" dirty="0" smtClean="0">
                          <a:solidFill>
                            <a:schemeClr val="tx1"/>
                          </a:solidFill>
                          <a:latin typeface="+mn-lt"/>
                          <a:ea typeface="+mn-ea"/>
                          <a:cs typeface="+mn-cs"/>
                        </a:rPr>
                        <a:t>工具使用正确</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1" kern="1200" dirty="0" smtClean="0">
                          <a:solidFill>
                            <a:schemeClr val="tx1"/>
                          </a:solidFill>
                          <a:latin typeface="+mn-lt"/>
                          <a:ea typeface="+mn-ea"/>
                          <a:cs typeface="+mn-cs"/>
                        </a:rPr>
                        <a:t>10</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kern="1200" dirty="0" smtClean="0">
                          <a:solidFill>
                            <a:schemeClr val="tx1"/>
                          </a:solidFill>
                          <a:latin typeface="+mn-lt"/>
                          <a:ea typeface="+mn-ea"/>
                          <a:cs typeface="+mn-cs"/>
                        </a:rPr>
                        <a:t>不正确每次扣</a:t>
                      </a:r>
                      <a:r>
                        <a:rPr kumimoji="0" lang="en-US" sz="1600" b="1" kern="1200" dirty="0" smtClean="0">
                          <a:solidFill>
                            <a:schemeClr val="tx1"/>
                          </a:solidFill>
                          <a:latin typeface="+mn-lt"/>
                          <a:ea typeface="+mn-ea"/>
                          <a:cs typeface="+mn-cs"/>
                        </a:rPr>
                        <a:t>2</a:t>
                      </a:r>
                      <a:r>
                        <a:rPr kumimoji="0" lang="zh-CN" altLang="en-US" sz="1600" b="1" kern="1200" dirty="0" smtClean="0">
                          <a:solidFill>
                            <a:schemeClr val="tx1"/>
                          </a:solidFill>
                          <a:latin typeface="+mn-lt"/>
                          <a:ea typeface="+mn-ea"/>
                          <a:cs typeface="+mn-cs"/>
                        </a:rPr>
                        <a:t>分</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428402">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7</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kern="1200" dirty="0" smtClean="0">
                          <a:solidFill>
                            <a:schemeClr val="tx1"/>
                          </a:solidFill>
                          <a:latin typeface="+mn-lt"/>
                          <a:ea typeface="+mn-ea"/>
                          <a:cs typeface="+mn-cs"/>
                        </a:rPr>
                        <a:t>工艺顺序正确</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1" kern="1200" dirty="0" smtClean="0">
                          <a:solidFill>
                            <a:schemeClr val="tx1"/>
                          </a:solidFill>
                          <a:latin typeface="+mn-lt"/>
                          <a:ea typeface="+mn-ea"/>
                          <a:cs typeface="+mn-cs"/>
                        </a:rPr>
                        <a:t>10</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kern="1200" dirty="0" smtClean="0">
                          <a:solidFill>
                            <a:schemeClr val="tx1"/>
                          </a:solidFill>
                          <a:latin typeface="+mn-lt"/>
                          <a:ea typeface="+mn-ea"/>
                          <a:cs typeface="+mn-cs"/>
                        </a:rPr>
                        <a:t>不正确扣</a:t>
                      </a:r>
                      <a:r>
                        <a:rPr kumimoji="0" lang="en-US" sz="1600" b="1" kern="1200" dirty="0" smtClean="0">
                          <a:solidFill>
                            <a:schemeClr val="tx1"/>
                          </a:solidFill>
                          <a:latin typeface="+mn-lt"/>
                          <a:ea typeface="+mn-ea"/>
                          <a:cs typeface="+mn-cs"/>
                        </a:rPr>
                        <a:t>2-10</a:t>
                      </a:r>
                      <a:r>
                        <a:rPr kumimoji="0" lang="zh-CN" altLang="en-US" sz="1600" b="1" kern="1200" dirty="0" smtClean="0">
                          <a:solidFill>
                            <a:schemeClr val="tx1"/>
                          </a:solidFill>
                          <a:latin typeface="+mn-lt"/>
                          <a:ea typeface="+mn-ea"/>
                          <a:cs typeface="+mn-cs"/>
                        </a:rPr>
                        <a:t>分</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414852">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8</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kern="1200" dirty="0" smtClean="0">
                          <a:solidFill>
                            <a:schemeClr val="tx1"/>
                          </a:solidFill>
                          <a:latin typeface="+mn-lt"/>
                          <a:ea typeface="+mn-ea"/>
                          <a:cs typeface="+mn-cs"/>
                        </a:rPr>
                        <a:t>现场整洁</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1" kern="1200" dirty="0" smtClean="0">
                          <a:solidFill>
                            <a:schemeClr val="tx1"/>
                          </a:solidFill>
                          <a:latin typeface="+mn-lt"/>
                          <a:ea typeface="+mn-ea"/>
                          <a:cs typeface="+mn-cs"/>
                        </a:rPr>
                        <a:t>10</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kern="1200" dirty="0" smtClean="0">
                          <a:solidFill>
                            <a:schemeClr val="tx1"/>
                          </a:solidFill>
                          <a:latin typeface="+mn-lt"/>
                          <a:ea typeface="+mn-ea"/>
                          <a:cs typeface="+mn-cs"/>
                        </a:rPr>
                        <a:t>现场凌乱扣</a:t>
                      </a:r>
                      <a:r>
                        <a:rPr kumimoji="0" lang="en-US" sz="1600" b="1" kern="1200" dirty="0" smtClean="0">
                          <a:solidFill>
                            <a:schemeClr val="tx1"/>
                          </a:solidFill>
                          <a:latin typeface="+mn-lt"/>
                          <a:ea typeface="+mn-ea"/>
                          <a:cs typeface="+mn-cs"/>
                        </a:rPr>
                        <a:t>2-10</a:t>
                      </a:r>
                      <a:r>
                        <a:rPr kumimoji="0" lang="zh-CN" altLang="en-US" sz="1600" b="1" kern="1200" dirty="0" smtClean="0">
                          <a:solidFill>
                            <a:schemeClr val="tx1"/>
                          </a:solidFill>
                          <a:latin typeface="+mn-lt"/>
                          <a:ea typeface="+mn-ea"/>
                          <a:cs typeface="+mn-cs"/>
                        </a:rPr>
                        <a:t>分</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9696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9</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kern="1200" dirty="0" smtClean="0">
                          <a:solidFill>
                            <a:schemeClr val="tx1"/>
                          </a:solidFill>
                          <a:latin typeface="+mn-lt"/>
                          <a:ea typeface="+mn-ea"/>
                          <a:cs typeface="+mn-cs"/>
                        </a:rPr>
                        <a:t>模具拆装结构正确</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1" kern="1200" dirty="0" smtClean="0">
                          <a:solidFill>
                            <a:schemeClr val="tx1"/>
                          </a:solidFill>
                          <a:latin typeface="+mn-lt"/>
                          <a:ea typeface="+mn-ea"/>
                          <a:cs typeface="+mn-cs"/>
                        </a:rPr>
                        <a:t>15</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kern="1200" dirty="0" smtClean="0">
                          <a:solidFill>
                            <a:schemeClr val="tx1"/>
                          </a:solidFill>
                          <a:latin typeface="+mn-lt"/>
                          <a:ea typeface="+mn-ea"/>
                          <a:cs typeface="+mn-cs"/>
                        </a:rPr>
                        <a:t>不正确扣</a:t>
                      </a:r>
                      <a:r>
                        <a:rPr kumimoji="0" lang="en-US" sz="1600" b="1" kern="1200" dirty="0" smtClean="0">
                          <a:solidFill>
                            <a:schemeClr val="tx1"/>
                          </a:solidFill>
                          <a:latin typeface="+mn-lt"/>
                          <a:ea typeface="+mn-ea"/>
                          <a:cs typeface="+mn-cs"/>
                        </a:rPr>
                        <a:t>5-15</a:t>
                      </a:r>
                      <a:r>
                        <a:rPr kumimoji="0" lang="zh-CN" altLang="en-US" sz="1600" b="1" kern="1200" dirty="0" smtClean="0">
                          <a:solidFill>
                            <a:schemeClr val="tx1"/>
                          </a:solidFill>
                          <a:latin typeface="+mn-lt"/>
                          <a:ea typeface="+mn-ea"/>
                          <a:cs typeface="+mn-cs"/>
                        </a:rPr>
                        <a:t>分</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428402">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10</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kern="1200" dirty="0" smtClean="0">
                          <a:solidFill>
                            <a:schemeClr val="tx1"/>
                          </a:solidFill>
                          <a:latin typeface="+mn-lt"/>
                          <a:ea typeface="+mn-ea"/>
                          <a:cs typeface="+mn-cs"/>
                        </a:rPr>
                        <a:t>团结协作精神强</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1" kern="1200" dirty="0" smtClean="0">
                          <a:solidFill>
                            <a:schemeClr val="tx1"/>
                          </a:solidFill>
                          <a:latin typeface="+mn-lt"/>
                          <a:ea typeface="+mn-ea"/>
                          <a:cs typeface="+mn-cs"/>
                        </a:rPr>
                        <a:t>15</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kern="1200" dirty="0" smtClean="0">
                          <a:solidFill>
                            <a:schemeClr val="tx1"/>
                          </a:solidFill>
                          <a:latin typeface="+mn-lt"/>
                          <a:ea typeface="+mn-ea"/>
                          <a:cs typeface="+mn-cs"/>
                        </a:rPr>
                        <a:t>协作精神不强扣</a:t>
                      </a:r>
                      <a:r>
                        <a:rPr kumimoji="0" lang="en-US" sz="1600" b="1" kern="1200" dirty="0" smtClean="0">
                          <a:solidFill>
                            <a:schemeClr val="tx1"/>
                          </a:solidFill>
                          <a:latin typeface="+mn-lt"/>
                          <a:ea typeface="+mn-ea"/>
                          <a:cs typeface="+mn-cs"/>
                        </a:rPr>
                        <a:t>5-15</a:t>
                      </a:r>
                      <a:r>
                        <a:rPr kumimoji="0" lang="zh-CN" altLang="en-US" sz="1600" b="1" kern="1200" dirty="0" smtClean="0">
                          <a:solidFill>
                            <a:schemeClr val="tx1"/>
                          </a:solidFill>
                          <a:latin typeface="+mn-lt"/>
                          <a:ea typeface="+mn-ea"/>
                          <a:cs typeface="+mn-cs"/>
                        </a:rPr>
                        <a:t>分</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sp>
        <p:nvSpPr>
          <p:cNvPr id="100" name="文本框 99"/>
          <p:cNvSpPr txBox="1"/>
          <p:nvPr/>
        </p:nvSpPr>
        <p:spPr>
          <a:xfrm>
            <a:off x="611505" y="685165"/>
            <a:ext cx="7920990" cy="521970"/>
          </a:xfrm>
          <a:prstGeom prst="rect">
            <a:avLst/>
          </a:prstGeom>
          <a:noFill/>
          <a:ln w="9525">
            <a:noFill/>
          </a:ln>
        </p:spPr>
        <p:txBody>
          <a:bodyPr wrap="square">
            <a:spAutoFit/>
          </a:bodyPr>
          <a:p>
            <a:pPr indent="381000"/>
            <a:r>
              <a:rPr lang="zh-CN" altLang="en-US" b="1">
                <a:solidFill>
                  <a:schemeClr val="tx1"/>
                </a:solidFill>
                <a:latin typeface="宋体" panose="02010600030101010101" pitchFamily="2" charset="-122"/>
                <a:cs typeface="宋体" panose="02010600030101010101" pitchFamily="2" charset="-122"/>
              </a:rPr>
              <a:t>实验一    冲压机结构与功能演示实验</a:t>
            </a:r>
            <a:endParaRPr lang="zh-CN" altLang="en-US"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257300" y="254635"/>
            <a:ext cx="6163945" cy="521970"/>
          </a:xfrm>
          <a:prstGeom prst="rect">
            <a:avLst/>
          </a:prstGeom>
          <a:noFill/>
          <a:ln w="9525">
            <a:noFill/>
          </a:ln>
        </p:spPr>
        <p:txBody>
          <a:bodyPr wrap="square">
            <a:spAutoFit/>
          </a:bodyPr>
          <a:p>
            <a:pPr indent="381000"/>
            <a:r>
              <a:rPr lang="zh-CN" altLang="en-US" b="1">
                <a:latin typeface="宋体" panose="02010600030101010101" pitchFamily="2" charset="-122"/>
                <a:cs typeface="宋体" panose="02010600030101010101" pitchFamily="2" charset="-122"/>
                <a:sym typeface="+mn-ea"/>
              </a:rPr>
              <a:t>实验二　　注塑机结构与功能演示</a:t>
            </a:r>
            <a:endParaRPr lang="zh-CN" altLang="en-US" b="1">
              <a:latin typeface="宋体" panose="02010600030101010101" pitchFamily="2" charset="-122"/>
              <a:cs typeface="宋体" panose="02010600030101010101" pitchFamily="2" charset="-122"/>
              <a:sym typeface="+mn-ea"/>
            </a:endParaRPr>
          </a:p>
        </p:txBody>
      </p:sp>
      <p:sp>
        <p:nvSpPr>
          <p:cNvPr id="4" name="文本框 3"/>
          <p:cNvSpPr txBox="1"/>
          <p:nvPr/>
        </p:nvSpPr>
        <p:spPr>
          <a:xfrm>
            <a:off x="680085" y="1315085"/>
            <a:ext cx="7291070" cy="3538220"/>
          </a:xfrm>
          <a:prstGeom prst="rect">
            <a:avLst/>
          </a:prstGeom>
          <a:noFill/>
          <a:ln w="9525">
            <a:noFill/>
          </a:ln>
        </p:spPr>
        <p:txBody>
          <a:bodyPr wrap="square">
            <a:spAutoFit/>
          </a:bodyPr>
          <a:p>
            <a:r>
              <a:rPr lang="zh-CN" b="1">
                <a:ea typeface="黑体" panose="02010609060101010101" pitchFamily="2" charset="-122"/>
              </a:rPr>
              <a:t>（一）实验概述</a:t>
            </a:r>
            <a:r>
              <a:rPr lang="zh-CN" b="1">
                <a:ea typeface="宋体" panose="02010600030101010101" pitchFamily="2" charset="-122"/>
              </a:rPr>
              <a:t>注射成型是指将松散的粒状或粉状塑料成型物料从注射机的料斗送入高温的料筒内，加热熔融塑化后，使其成为粘流态熔体，然后在注射机螺杆的高压推动下，以很大的流速通过料筒前端的喷嘴，注入温度较低的闭合模具中，经过一定时间保压冷却后，开启模具，获得制品。</a:t>
            </a:r>
            <a:endParaRPr lang="zh-CN" altLang="en-US" b="1"/>
          </a:p>
        </p:txBody>
      </p:sp>
    </p:spTree>
  </p:cSld>
  <p:clrMapOvr>
    <a:masterClrMapping/>
  </p:clrMapOvr>
  <p:transition spd="slow">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257300" y="254635"/>
            <a:ext cx="6163945" cy="521970"/>
          </a:xfrm>
          <a:prstGeom prst="rect">
            <a:avLst/>
          </a:prstGeom>
          <a:noFill/>
          <a:ln w="9525">
            <a:noFill/>
          </a:ln>
        </p:spPr>
        <p:txBody>
          <a:bodyPr wrap="square">
            <a:spAutoFit/>
          </a:bodyPr>
          <a:p>
            <a:pPr indent="381000"/>
            <a:r>
              <a:rPr lang="zh-CN" altLang="en-US" b="1">
                <a:latin typeface="宋体" panose="02010600030101010101" pitchFamily="2" charset="-122"/>
                <a:cs typeface="宋体" panose="02010600030101010101" pitchFamily="2" charset="-122"/>
                <a:sym typeface="+mn-ea"/>
              </a:rPr>
              <a:t>实验二　　注塑机结构与功能演示</a:t>
            </a:r>
            <a:endParaRPr lang="zh-CN" altLang="en-US" b="1">
              <a:latin typeface="宋体" panose="02010600030101010101" pitchFamily="2" charset="-122"/>
              <a:cs typeface="宋体" panose="02010600030101010101" pitchFamily="2" charset="-122"/>
              <a:sym typeface="+mn-ea"/>
            </a:endParaRPr>
          </a:p>
        </p:txBody>
      </p:sp>
      <p:sp>
        <p:nvSpPr>
          <p:cNvPr id="2" name="文本框 1"/>
          <p:cNvSpPr txBox="1"/>
          <p:nvPr/>
        </p:nvSpPr>
        <p:spPr>
          <a:xfrm>
            <a:off x="511175" y="1212850"/>
            <a:ext cx="7839710" cy="5262245"/>
          </a:xfrm>
          <a:prstGeom prst="rect">
            <a:avLst/>
          </a:prstGeom>
          <a:noFill/>
          <a:ln w="9525">
            <a:noFill/>
          </a:ln>
        </p:spPr>
        <p:txBody>
          <a:bodyPr wrap="square">
            <a:spAutoFit/>
          </a:bodyPr>
          <a:p>
            <a:r>
              <a:rPr lang="zh-CN">
                <a:ea typeface="黑体" panose="02010609060101010101" pitchFamily="2" charset="-122"/>
              </a:rPr>
              <a:t>（二）实验目的及意义</a:t>
            </a:r>
            <a:r>
              <a:rPr lang="en-US">
                <a:latin typeface="黑体" panose="02010609060101010101" pitchFamily="2" charset="-122"/>
              </a:rPr>
              <a:t> </a:t>
            </a:r>
            <a:r>
              <a:rPr lang="zh-CN">
                <a:ea typeface="宋体" panose="02010600030101010101" pitchFamily="2" charset="-122"/>
              </a:rPr>
              <a:t>1）了解微型注射机的基本结构、工作原理及使用方法。2）了解注射模与注射机的关系，了解注射模的安装、调试方法。3）掌握微型注射机的操作过程及成型工艺参数的选择与控制。4)热塑性塑料注射成型是注射模具在注射机上的使用过程，是注射模具成型塑件的过程。对于机械设计制造及其自动化专业（模具方向）的学生，了解注射成型工艺过程，认识注射模具有着重要意义。</a:t>
            </a:r>
            <a:endParaRPr lang="zh-CN" altLang="en-US"/>
          </a:p>
        </p:txBody>
      </p:sp>
    </p:spTree>
  </p:cSld>
  <p:clrMapOvr>
    <a:masterClrMapping/>
  </p:clrMapOvr>
  <p:transition spd="slow">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257300" y="254635"/>
            <a:ext cx="6163945" cy="521970"/>
          </a:xfrm>
          <a:prstGeom prst="rect">
            <a:avLst/>
          </a:prstGeom>
          <a:noFill/>
          <a:ln w="9525">
            <a:noFill/>
          </a:ln>
        </p:spPr>
        <p:txBody>
          <a:bodyPr wrap="square">
            <a:spAutoFit/>
          </a:bodyPr>
          <a:p>
            <a:pPr indent="381000"/>
            <a:r>
              <a:rPr lang="zh-CN" altLang="en-US" b="1">
                <a:latin typeface="宋体" panose="02010600030101010101" pitchFamily="2" charset="-122"/>
                <a:cs typeface="宋体" panose="02010600030101010101" pitchFamily="2" charset="-122"/>
                <a:sym typeface="+mn-ea"/>
              </a:rPr>
              <a:t>实验二　　注塑机结构与功能演示</a:t>
            </a:r>
            <a:endParaRPr lang="zh-CN" altLang="en-US" b="1">
              <a:latin typeface="宋体" panose="02010600030101010101" pitchFamily="2" charset="-122"/>
              <a:cs typeface="宋体" panose="02010600030101010101" pitchFamily="2" charset="-122"/>
              <a:sym typeface="+mn-ea"/>
            </a:endParaRPr>
          </a:p>
        </p:txBody>
      </p:sp>
      <p:sp>
        <p:nvSpPr>
          <p:cNvPr id="2" name="文本框 1"/>
          <p:cNvSpPr txBox="1"/>
          <p:nvPr/>
        </p:nvSpPr>
        <p:spPr>
          <a:xfrm>
            <a:off x="299720" y="776605"/>
            <a:ext cx="8543290" cy="5262245"/>
          </a:xfrm>
          <a:prstGeom prst="rect">
            <a:avLst/>
          </a:prstGeom>
          <a:noFill/>
          <a:ln w="9525">
            <a:noFill/>
          </a:ln>
        </p:spPr>
        <p:txBody>
          <a:bodyPr wrap="square">
            <a:spAutoFit/>
          </a:bodyPr>
          <a:p>
            <a:r>
              <a:rPr lang="zh-CN" sz="2400" b="1">
                <a:ea typeface="黑体" panose="02010609060101010101" pitchFamily="2" charset="-122"/>
              </a:rPr>
              <a:t>（三）实验内容</a:t>
            </a:r>
            <a:r>
              <a:rPr lang="zh-CN" sz="2400" b="1">
                <a:ea typeface="宋体" panose="02010600030101010101" pitchFamily="2" charset="-122"/>
              </a:rPr>
              <a:t>1)观察典型塑料零件注射加工过程，弄清注射周期各步骤状况，包括预塑、注射、保压、冷却、开模、推出、取件、合模。在此周期中，冷却时间与预塑时间的一段重合。2)观察模具与注射机的关系弄清模具定位方式、夹持方式、顶出原理、模具尺寸和注射机装模尺寸关系、喷嘴与浇口套尺寸关系等。3)认识注射工艺参数温度：注射过程控温部位及原理，温度的设定方法及调节方法、温度与注射产品质量的影响。压力：注射过程压力控制部位及原理，压力的设定方法及调节方法、压力对注射产品质量的影响。时间：注射过程时间控制部位及原理，时间控制的设定方法及调节方法、时间对注射产品质量的影响。</a:t>
            </a:r>
            <a:endParaRPr lang="zh-CN" altLang="en-US" sz="2400" b="1"/>
          </a:p>
        </p:txBody>
      </p:sp>
    </p:spTree>
  </p:cSld>
  <p:clrMapOvr>
    <a:masterClrMapping/>
  </p:clrMapOvr>
  <p:transition spd="slow">
    <p:randomBa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257300" y="254635"/>
            <a:ext cx="6163945" cy="521970"/>
          </a:xfrm>
          <a:prstGeom prst="rect">
            <a:avLst/>
          </a:prstGeom>
          <a:noFill/>
          <a:ln w="9525">
            <a:noFill/>
          </a:ln>
        </p:spPr>
        <p:txBody>
          <a:bodyPr wrap="square">
            <a:spAutoFit/>
          </a:bodyPr>
          <a:p>
            <a:pPr indent="381000"/>
            <a:r>
              <a:rPr lang="zh-CN" altLang="en-US" b="1">
                <a:latin typeface="宋体" panose="02010600030101010101" pitchFamily="2" charset="-122"/>
                <a:cs typeface="宋体" panose="02010600030101010101" pitchFamily="2" charset="-122"/>
                <a:sym typeface="+mn-ea"/>
              </a:rPr>
              <a:t>实验二　　注塑机结构与功能演示</a:t>
            </a:r>
            <a:endParaRPr lang="zh-CN" altLang="en-US" b="1">
              <a:latin typeface="宋体" panose="02010600030101010101" pitchFamily="2" charset="-122"/>
              <a:cs typeface="宋体" panose="02010600030101010101" pitchFamily="2" charset="-122"/>
              <a:sym typeface="+mn-ea"/>
            </a:endParaRPr>
          </a:p>
        </p:txBody>
      </p:sp>
      <p:sp>
        <p:nvSpPr>
          <p:cNvPr id="2" name="文本框 1"/>
          <p:cNvSpPr txBox="1"/>
          <p:nvPr/>
        </p:nvSpPr>
        <p:spPr>
          <a:xfrm>
            <a:off x="215265" y="985520"/>
            <a:ext cx="6882130" cy="829945"/>
          </a:xfrm>
          <a:prstGeom prst="rect">
            <a:avLst/>
          </a:prstGeom>
          <a:noFill/>
          <a:ln w="9525">
            <a:noFill/>
          </a:ln>
        </p:spPr>
        <p:txBody>
          <a:bodyPr wrap="square">
            <a:spAutoFit/>
          </a:bodyPr>
          <a:p>
            <a:r>
              <a:rPr lang="zh-CN" sz="2400">
                <a:ea typeface="黑体" panose="02010609060101010101" pitchFamily="2" charset="-122"/>
              </a:rPr>
              <a:t>（四）实验相关知识1、全自动小型注塑机参数介绍</a:t>
            </a:r>
            <a:endParaRPr lang="zh-CN" altLang="en-US" sz="2400">
              <a:ea typeface="黑体" panose="02010609060101010101" pitchFamily="2" charset="-122"/>
            </a:endParaRPr>
          </a:p>
        </p:txBody>
      </p:sp>
      <p:pic>
        <p:nvPicPr>
          <p:cNvPr id="3" name="图片 6" descr="IMG_1423"/>
          <p:cNvPicPr>
            <a:picLocks noRot="1" noChangeAspect="1"/>
          </p:cNvPicPr>
          <p:nvPr/>
        </p:nvPicPr>
        <p:blipFill>
          <a:blip r:embed="rId1"/>
          <a:stretch>
            <a:fillRect/>
          </a:stretch>
        </p:blipFill>
        <p:spPr>
          <a:xfrm>
            <a:off x="1995805" y="2206943"/>
            <a:ext cx="4686300" cy="3514725"/>
          </a:xfrm>
          <a:prstGeom prst="rect">
            <a:avLst/>
          </a:prstGeom>
          <a:noFill/>
          <a:ln w="9525">
            <a:noFill/>
          </a:ln>
        </p:spPr>
      </p:pic>
    </p:spTree>
  </p:cSld>
  <p:clrMapOvr>
    <a:masterClrMapping/>
  </p:clrMapOvr>
  <p:transition spd="slow">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3"/>
          <p:cNvSpPr txBox="1">
            <a:spLocks noChangeArrowheads="1"/>
          </p:cNvSpPr>
          <p:nvPr/>
        </p:nvSpPr>
        <p:spPr bwMode="auto">
          <a:xfrm>
            <a:off x="611188" y="1844675"/>
            <a:ext cx="8215313" cy="3500438"/>
          </a:xfrm>
          <a:prstGeom prst="rect">
            <a:avLst/>
          </a:prstGeom>
          <a:noFill/>
          <a:ln w="9525">
            <a:noFill/>
            <a:miter lim="800000"/>
          </a:ln>
        </p:spPr>
        <p:txBody>
          <a:bodyPr/>
          <a:p>
            <a:pPr algn="l">
              <a:spcBef>
                <a:spcPct val="20000"/>
              </a:spcBef>
            </a:pPr>
            <a:r>
              <a:rPr lang="zh-CN" altLang="en-US" sz="2800" b="1" dirty="0">
                <a:latin typeface="黑体" panose="02010609060101010101" pitchFamily="2" charset="-122"/>
              </a:rPr>
              <a:t>学习目的：</a:t>
            </a:r>
            <a:endParaRPr lang="en-US" altLang="zh-CN" sz="2800" b="1">
              <a:latin typeface="黑体" panose="02010609060101010101" pitchFamily="2" charset="-122"/>
            </a:endParaRPr>
          </a:p>
          <a:p>
            <a:pPr algn="l">
              <a:spcBef>
                <a:spcPct val="20000"/>
              </a:spcBef>
            </a:pPr>
            <a:r>
              <a:rPr lang="zh-CN" altLang="en-US" sz="2800" dirty="0">
                <a:latin typeface="黑体" panose="02010609060101010101" pitchFamily="2" charset="-122"/>
              </a:rPr>
              <a:t>◆ 掌握冲压成形设备</a:t>
            </a:r>
            <a:endParaRPr lang="zh-CN" altLang="en-US" sz="2800" dirty="0">
              <a:latin typeface="黑体" panose="02010609060101010101" pitchFamily="2" charset="-122"/>
            </a:endParaRPr>
          </a:p>
          <a:p>
            <a:pPr algn="l">
              <a:spcBef>
                <a:spcPct val="20000"/>
              </a:spcBef>
            </a:pPr>
            <a:r>
              <a:rPr lang="zh-CN" altLang="en-US" sz="2800" dirty="0">
                <a:latin typeface="黑体" panose="02010609060101010101" pitchFamily="2" charset="-122"/>
              </a:rPr>
              <a:t>◆ 掌握注塑成型设备</a:t>
            </a:r>
            <a:endParaRPr lang="zh-CN" altLang="en-US" sz="2800" dirty="0">
              <a:latin typeface="黑体" panose="02010609060101010101" pitchFamily="2" charset="-122"/>
            </a:endParaRPr>
          </a:p>
          <a:p>
            <a:pPr algn="l">
              <a:spcBef>
                <a:spcPct val="20000"/>
              </a:spcBef>
            </a:pPr>
            <a:endParaRPr lang="zh-CN" altLang="en-US" sz="2800" dirty="0">
              <a:latin typeface="黑体" panose="02010609060101010101" pitchFamily="2" charset="-122"/>
            </a:endParaRPr>
          </a:p>
          <a:p>
            <a:pPr algn="l">
              <a:spcBef>
                <a:spcPct val="20000"/>
              </a:spcBef>
            </a:pPr>
            <a:endParaRPr lang="zh-CN" altLang="en-US" sz="2800" dirty="0">
              <a:latin typeface="黑体" panose="02010609060101010101" pitchFamily="2" charset="-122"/>
            </a:endParaRPr>
          </a:p>
          <a:p>
            <a:pPr algn="l">
              <a:spcBef>
                <a:spcPct val="20000"/>
              </a:spcBef>
            </a:pPr>
            <a:endParaRPr lang="zh-CN" altLang="zh-CN" sz="2800" dirty="0">
              <a:latin typeface="黑体" panose="02010609060101010101" pitchFamily="2" charset="-122"/>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charRg st="0" end="6"/>
                                            </p:txEl>
                                          </p:spTgt>
                                        </p:tgtEl>
                                        <p:attrNameLst>
                                          <p:attrName>style.visibility</p:attrName>
                                        </p:attrNameLst>
                                      </p:cBhvr>
                                      <p:to>
                                        <p:strVal val="visible"/>
                                      </p:to>
                                    </p:set>
                                    <p:anim calcmode="lin" valueType="num">
                                      <p:cBhvr additive="base">
                                        <p:cTn id="7" dur="500" fill="hold"/>
                                        <p:tgtEl>
                                          <p:spTgt spid="6">
                                            <p:txEl>
                                              <p:charRg st="0"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charRg st="0"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charRg st="6" end="27"/>
                                            </p:txEl>
                                          </p:spTgt>
                                        </p:tgtEl>
                                        <p:attrNameLst>
                                          <p:attrName>style.visibility</p:attrName>
                                        </p:attrNameLst>
                                      </p:cBhvr>
                                      <p:to>
                                        <p:strVal val="visible"/>
                                      </p:to>
                                    </p:set>
                                    <p:anim calcmode="lin" valueType="num">
                                      <p:cBhvr additive="base">
                                        <p:cTn id="13" dur="500" fill="hold"/>
                                        <p:tgtEl>
                                          <p:spTgt spid="6">
                                            <p:txEl>
                                              <p:charRg st="6" end="2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charRg st="6" end="2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charRg st="2" end="2"/>
                                            </p:txEl>
                                          </p:spTgt>
                                        </p:tgtEl>
                                        <p:attrNameLst>
                                          <p:attrName>style.visibility</p:attrName>
                                        </p:attrNameLst>
                                      </p:cBhvr>
                                      <p:to>
                                        <p:strVal val="visible"/>
                                      </p:to>
                                    </p:set>
                                    <p:anim calcmode="lin" valueType="num">
                                      <p:cBhvr additive="base">
                                        <p:cTn id="19" dur="500" fill="hold"/>
                                        <p:tgtEl>
                                          <p:spTgt spid="6">
                                            <p:txEl>
                                              <p:char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char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257300" y="254635"/>
            <a:ext cx="6163945" cy="521970"/>
          </a:xfrm>
          <a:prstGeom prst="rect">
            <a:avLst/>
          </a:prstGeom>
          <a:noFill/>
          <a:ln w="9525">
            <a:noFill/>
          </a:ln>
        </p:spPr>
        <p:txBody>
          <a:bodyPr wrap="square">
            <a:spAutoFit/>
          </a:bodyPr>
          <a:p>
            <a:pPr indent="381000"/>
            <a:r>
              <a:rPr lang="zh-CN" altLang="en-US" b="1">
                <a:latin typeface="宋体" panose="02010600030101010101" pitchFamily="2" charset="-122"/>
                <a:cs typeface="宋体" panose="02010600030101010101" pitchFamily="2" charset="-122"/>
                <a:sym typeface="+mn-ea"/>
              </a:rPr>
              <a:t>实验二　　注塑机结构与功能演示</a:t>
            </a:r>
            <a:endParaRPr lang="zh-CN" altLang="en-US" b="1">
              <a:latin typeface="宋体" panose="02010600030101010101" pitchFamily="2" charset="-122"/>
              <a:cs typeface="宋体" panose="02010600030101010101" pitchFamily="2" charset="-122"/>
              <a:sym typeface="+mn-ea"/>
            </a:endParaRPr>
          </a:p>
        </p:txBody>
      </p:sp>
      <p:sp>
        <p:nvSpPr>
          <p:cNvPr id="2" name="文本框 1"/>
          <p:cNvSpPr txBox="1"/>
          <p:nvPr/>
        </p:nvSpPr>
        <p:spPr>
          <a:xfrm>
            <a:off x="441325" y="915670"/>
            <a:ext cx="8162925" cy="6000750"/>
          </a:xfrm>
          <a:prstGeom prst="rect">
            <a:avLst/>
          </a:prstGeom>
          <a:noFill/>
          <a:ln w="9525">
            <a:noFill/>
          </a:ln>
        </p:spPr>
        <p:txBody>
          <a:bodyPr wrap="square">
            <a:spAutoFit/>
          </a:bodyPr>
          <a:p>
            <a:pPr indent="304800"/>
            <a:r>
              <a:rPr lang="zh-CN" sz="2400" b="1">
                <a:ea typeface="宋体" panose="02010600030101010101" pitchFamily="2" charset="-122"/>
              </a:rPr>
              <a:t>本机是对工业生产用注塑成型机器进行了缩小和结构优化，具有重量轻、体积小、功能齐全、可批量注塑产品、适用于模具专业课堂教学的优点。该机包括操作控制面板、加料装置、开合模机构、注射和熔胶机构、加热机构、水冷却循环系统、以及顶出机构等各大部件，能轻易的搬到课堂上进行演示教学，使学生能直观的了解工业生产用注塑机的各个部分结构，了解注塑机各结构的互动关系，以及清楚的掌握模具的运动和产品注塑成型的过程，同时将现阶段工业生产用注塑机的先进技术和和对工业的作用在课堂上清楚的展现给学生,使学生充分了解了运动特性和力学特性。具有结构简单，操作方便，无噪音无污染；采用220V电压，可在任何有电场所使用，不受工业用电的限制。采用通用工程塑料原料能实际注塑出塑料制件，能在试验中看到模具的运动及成型状态，从而将理性知识转变为感性知识。给机械设计制造及其自动化专业（模具方向）进行模具运动与成型分析及教学实验提供认证。</a:t>
            </a:r>
            <a:endParaRPr lang="zh-CN" altLang="en-US" sz="2400" b="1">
              <a:ea typeface="宋体" panose="02010600030101010101" pitchFamily="2" charset="-122"/>
            </a:endParaRPr>
          </a:p>
        </p:txBody>
      </p:sp>
    </p:spTree>
  </p:cSld>
  <p:clrMapOvr>
    <a:masterClrMapping/>
  </p:clrMapOvr>
  <p:transition spd="slow">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257300" y="254635"/>
            <a:ext cx="6163945" cy="521970"/>
          </a:xfrm>
          <a:prstGeom prst="rect">
            <a:avLst/>
          </a:prstGeom>
          <a:noFill/>
          <a:ln w="9525">
            <a:noFill/>
          </a:ln>
        </p:spPr>
        <p:txBody>
          <a:bodyPr wrap="square">
            <a:spAutoFit/>
          </a:bodyPr>
          <a:p>
            <a:pPr indent="381000"/>
            <a:r>
              <a:rPr lang="zh-CN" altLang="en-US" b="1">
                <a:latin typeface="宋体" panose="02010600030101010101" pitchFamily="2" charset="-122"/>
                <a:cs typeface="宋体" panose="02010600030101010101" pitchFamily="2" charset="-122"/>
                <a:sym typeface="+mn-ea"/>
              </a:rPr>
              <a:t>实验二　　注塑机结构与功能演示</a:t>
            </a:r>
            <a:endParaRPr lang="zh-CN" altLang="en-US" b="1">
              <a:latin typeface="宋体" panose="02010600030101010101" pitchFamily="2" charset="-122"/>
              <a:cs typeface="宋体" panose="02010600030101010101" pitchFamily="2" charset="-122"/>
              <a:sym typeface="+mn-ea"/>
            </a:endParaRPr>
          </a:p>
        </p:txBody>
      </p:sp>
      <p:sp>
        <p:nvSpPr>
          <p:cNvPr id="2" name="文本框 1"/>
          <p:cNvSpPr txBox="1"/>
          <p:nvPr/>
        </p:nvSpPr>
        <p:spPr>
          <a:xfrm>
            <a:off x="1046480" y="1788160"/>
            <a:ext cx="7289800" cy="2676525"/>
          </a:xfrm>
          <a:prstGeom prst="rect">
            <a:avLst/>
          </a:prstGeom>
          <a:noFill/>
          <a:ln w="9525">
            <a:noFill/>
          </a:ln>
        </p:spPr>
        <p:txBody>
          <a:bodyPr wrap="square">
            <a:spAutoFit/>
          </a:bodyPr>
          <a:p>
            <a:pPr indent="304800"/>
            <a:r>
              <a:rPr lang="zh-CN" b="1">
                <a:ea typeface="宋体" panose="02010600030101010101" pitchFamily="2" charset="-122"/>
              </a:rPr>
              <a:t>全自动微型注塑成型机既可手动操作，又可全自动操作，注塑过程根据教学情况实时设置，整个合模，注塑、熔胶、冷却、开模、顶出的过程老师在课堂上能轻松的讲清楚，学生也能直观、深刻的掌握相关技能，具有很高的实用价值。</a:t>
            </a:r>
            <a:endParaRPr lang="zh-CN" altLang="en-US" b="1">
              <a:ea typeface="宋体" panose="02010600030101010101" pitchFamily="2" charset="-122"/>
            </a:endParaRPr>
          </a:p>
        </p:txBody>
      </p:sp>
    </p:spTree>
  </p:cSld>
  <p:clrMapOvr>
    <a:masterClrMapping/>
  </p:clrMapOvr>
  <p:transition spd="slow">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257300" y="254635"/>
            <a:ext cx="6163945" cy="521970"/>
          </a:xfrm>
          <a:prstGeom prst="rect">
            <a:avLst/>
          </a:prstGeom>
          <a:noFill/>
          <a:ln w="9525">
            <a:noFill/>
          </a:ln>
        </p:spPr>
        <p:txBody>
          <a:bodyPr wrap="square">
            <a:spAutoFit/>
          </a:bodyPr>
          <a:p>
            <a:pPr indent="381000"/>
            <a:r>
              <a:rPr lang="zh-CN" altLang="en-US" b="1">
                <a:latin typeface="宋体" panose="02010600030101010101" pitchFamily="2" charset="-122"/>
                <a:cs typeface="宋体" panose="02010600030101010101" pitchFamily="2" charset="-122"/>
                <a:sym typeface="+mn-ea"/>
              </a:rPr>
              <a:t>实验二　　注塑机结构与功能演示</a:t>
            </a:r>
            <a:endParaRPr lang="zh-CN" altLang="en-US" b="1">
              <a:latin typeface="宋体" panose="02010600030101010101" pitchFamily="2" charset="-122"/>
              <a:cs typeface="宋体" panose="02010600030101010101" pitchFamily="2" charset="-122"/>
              <a:sym typeface="+mn-ea"/>
            </a:endParaRPr>
          </a:p>
        </p:txBody>
      </p:sp>
      <p:sp>
        <p:nvSpPr>
          <p:cNvPr id="2" name="文本框 1"/>
          <p:cNvSpPr txBox="1"/>
          <p:nvPr/>
        </p:nvSpPr>
        <p:spPr>
          <a:xfrm>
            <a:off x="954405" y="776605"/>
            <a:ext cx="6769735" cy="521970"/>
          </a:xfrm>
          <a:prstGeom prst="rect">
            <a:avLst/>
          </a:prstGeom>
          <a:noFill/>
          <a:ln w="9525">
            <a:noFill/>
          </a:ln>
        </p:spPr>
        <p:txBody>
          <a:bodyPr wrap="square">
            <a:spAutoFit/>
          </a:bodyPr>
          <a:p>
            <a:r>
              <a:rPr lang="zh-CN" b="1">
                <a:ea typeface="宋体" panose="02010600030101010101" pitchFamily="2" charset="-122"/>
              </a:rPr>
              <a:t>表</a:t>
            </a:r>
            <a:r>
              <a:rPr lang="en-US" altLang="zh-CN" b="1">
                <a:ea typeface="宋体" panose="02010600030101010101" pitchFamily="2" charset="-122"/>
              </a:rPr>
              <a:t>2</a:t>
            </a:r>
            <a:r>
              <a:rPr lang="zh-CN" b="1">
                <a:ea typeface="宋体" panose="02010600030101010101" pitchFamily="2" charset="-122"/>
              </a:rPr>
              <a:t>-1    全自动小型注塑机主要技术参数</a:t>
            </a:r>
            <a:endParaRPr lang="zh-CN" altLang="en-US" b="1">
              <a:ea typeface="宋体" panose="02010600030101010101" pitchFamily="2" charset="-122"/>
            </a:endParaRPr>
          </a:p>
        </p:txBody>
      </p:sp>
      <p:graphicFrame>
        <p:nvGraphicFramePr>
          <p:cNvPr id="3" name="表格 2"/>
          <p:cNvGraphicFramePr/>
          <p:nvPr/>
        </p:nvGraphicFramePr>
        <p:xfrm>
          <a:off x="864235" y="1298575"/>
          <a:ext cx="7414895" cy="5168900"/>
        </p:xfrm>
        <a:graphic>
          <a:graphicData uri="http://schemas.openxmlformats.org/drawingml/2006/table">
            <a:tbl>
              <a:tblPr firstRow="1" bandRow="1">
                <a:tableStyleId>{5940675A-B579-460E-94D1-54222C63F5DA}</a:tableStyleId>
              </a:tblPr>
              <a:tblGrid>
                <a:gridCol w="2871470"/>
                <a:gridCol w="4543425"/>
              </a:tblGrid>
              <a:tr h="258445">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名 称</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规格</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8445">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工作台尺寸</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1200×380mm</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8445">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开模行程</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110～300mm </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8445">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模板尺寸</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320×320mm </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8445">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挂模规格</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200×200mm </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8445">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挂模止口尺寸</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4×5mm</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8445">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锁模压力</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500kg以上</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8445">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注塑行程</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50mm以上</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8445">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注塑量</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45克</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8445">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演示模具最大尺寸</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220×200×280mm</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8445">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立柱跨距</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280×280mm</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8445">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注塑筒温控温度</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180℃～350℃</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8445">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温控精度</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±0.5℃</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8445">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锁模电机功率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120W </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8445">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注射电机功率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120W </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8445">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溶胶电机功率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120W</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8445">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发热圈功率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400W</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8445">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塑胶原料</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工程塑胶PP.ABS等</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8445">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机器重量</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170kg </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8445">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固定方式</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移动式，可止动脚</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randomBa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257300" y="254635"/>
            <a:ext cx="6163945" cy="521970"/>
          </a:xfrm>
          <a:prstGeom prst="rect">
            <a:avLst/>
          </a:prstGeom>
          <a:noFill/>
          <a:ln w="9525">
            <a:noFill/>
          </a:ln>
        </p:spPr>
        <p:txBody>
          <a:bodyPr wrap="square">
            <a:spAutoFit/>
          </a:bodyPr>
          <a:p>
            <a:pPr indent="381000"/>
            <a:r>
              <a:rPr lang="zh-CN" altLang="en-US" b="1">
                <a:latin typeface="宋体" panose="02010600030101010101" pitchFamily="2" charset="-122"/>
                <a:cs typeface="宋体" panose="02010600030101010101" pitchFamily="2" charset="-122"/>
                <a:sym typeface="+mn-ea"/>
              </a:rPr>
              <a:t>实验二　　注塑机结构与功能演示</a:t>
            </a:r>
            <a:endParaRPr lang="zh-CN" altLang="en-US" b="1">
              <a:latin typeface="宋体" panose="02010600030101010101" pitchFamily="2" charset="-122"/>
              <a:cs typeface="宋体" panose="02010600030101010101" pitchFamily="2" charset="-122"/>
              <a:sym typeface="+mn-ea"/>
            </a:endParaRPr>
          </a:p>
        </p:txBody>
      </p:sp>
      <p:sp>
        <p:nvSpPr>
          <p:cNvPr id="2" name="文本框 1"/>
          <p:cNvSpPr txBox="1"/>
          <p:nvPr/>
        </p:nvSpPr>
        <p:spPr>
          <a:xfrm>
            <a:off x="756920" y="880110"/>
            <a:ext cx="6248400" cy="521970"/>
          </a:xfrm>
          <a:prstGeom prst="rect">
            <a:avLst/>
          </a:prstGeom>
          <a:noFill/>
          <a:ln w="9525">
            <a:noFill/>
          </a:ln>
        </p:spPr>
        <p:txBody>
          <a:bodyPr wrap="square">
            <a:spAutoFit/>
          </a:bodyPr>
          <a:p>
            <a:pPr algn="ctr"/>
            <a:r>
              <a:rPr lang="zh-CN" b="1">
                <a:ea typeface="宋体" panose="02010600030101010101" pitchFamily="2" charset="-122"/>
              </a:rPr>
              <a:t>表</a:t>
            </a:r>
            <a:r>
              <a:rPr lang="en-US" altLang="zh-CN" b="1">
                <a:ea typeface="宋体" panose="02010600030101010101" pitchFamily="2" charset="-122"/>
              </a:rPr>
              <a:t>2</a:t>
            </a:r>
            <a:r>
              <a:rPr lang="zh-CN" b="1">
                <a:ea typeface="宋体" panose="02010600030101010101" pitchFamily="2" charset="-122"/>
              </a:rPr>
              <a:t>-2    全自动小型注塑机主要功能</a:t>
            </a:r>
            <a:endParaRPr lang="zh-CN" altLang="en-US" b="1">
              <a:ea typeface="宋体" panose="02010600030101010101" pitchFamily="2" charset="-122"/>
            </a:endParaRPr>
          </a:p>
        </p:txBody>
      </p:sp>
      <p:graphicFrame>
        <p:nvGraphicFramePr>
          <p:cNvPr id="3" name="表格 2"/>
          <p:cNvGraphicFramePr/>
          <p:nvPr/>
        </p:nvGraphicFramePr>
        <p:xfrm>
          <a:off x="607060" y="1402715"/>
          <a:ext cx="7549515" cy="4769485"/>
        </p:xfrm>
        <a:graphic>
          <a:graphicData uri="http://schemas.openxmlformats.org/drawingml/2006/table">
            <a:tbl>
              <a:tblPr firstRow="1" bandRow="1">
                <a:tableStyleId>{5940675A-B579-460E-94D1-54222C63F5DA}</a:tableStyleId>
              </a:tblPr>
              <a:tblGrid>
                <a:gridCol w="640080"/>
                <a:gridCol w="6909435"/>
              </a:tblGrid>
              <a:tr h="280670">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1</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1">
                          <a:latin typeface="宋体" panose="02010600030101010101" pitchFamily="2" charset="-122"/>
                          <a:ea typeface="宋体" panose="02010600030101010101" pitchFamily="2" charset="-122"/>
                          <a:cs typeface="宋体" panose="02010600030101010101" pitchFamily="2" charset="-122"/>
                        </a:rPr>
                        <a:t>规 格：1500mm*450mm*1250mm</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42010">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2</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1">
                          <a:latin typeface="宋体" panose="02010600030101010101" pitchFamily="2" charset="-122"/>
                          <a:ea typeface="宋体" panose="02010600030101010101" pitchFamily="2" charset="-122"/>
                          <a:cs typeface="宋体" panose="02010600030101010101" pitchFamily="2" charset="-122"/>
                        </a:rPr>
                        <a:t>能使用配套的铝合金模具和透明耐高温注塑模具进行课堂教学和成型注塑。能在试验中看到模具的运动及成型状态，给模具设计与制造专业进行模具运动与成型分析及教学实验提供认证。</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9400">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3</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1">
                          <a:latin typeface="宋体" panose="02010600030101010101" pitchFamily="2" charset="-122"/>
                          <a:ea typeface="宋体" panose="02010600030101010101" pitchFamily="2" charset="-122"/>
                          <a:cs typeface="宋体" panose="02010600030101010101" pitchFamily="2" charset="-122"/>
                        </a:rPr>
                        <a:t>采用ABS、PP、PE等通用工程塑料原料与模具配合进行实际注塑出塑料零件</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03350">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4</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1">
                          <a:latin typeface="宋体" panose="02010600030101010101" pitchFamily="2" charset="-122"/>
                          <a:ea typeface="宋体" panose="02010600030101010101" pitchFamily="2" charset="-122"/>
                          <a:cs typeface="宋体" panose="02010600030101010101" pitchFamily="2" charset="-122"/>
                        </a:rPr>
                        <a:t>操作控制部分：触摸屏（人机界面），全电脑控制系统。采用液晶显示触摸屏，实施人机交流，执行手动、自动操作功能，屏内并配有模具动画及相关注解，及操作参数修改功能，全机实施互动互锁自动控制，可克服操作失误。装有漏电保护开关.具有全自动功能，一键控制整个合模，注塑、熔胶、冷却、开模、顶出过程，可根据教学情况实时设置手动和全自动。</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1975">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5</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1">
                          <a:latin typeface="宋体" panose="02010600030101010101" pitchFamily="2" charset="-122"/>
                          <a:ea typeface="宋体" panose="02010600030101010101" pitchFamily="2" charset="-122"/>
                          <a:cs typeface="宋体" panose="02010600030101010101" pitchFamily="2" charset="-122"/>
                        </a:rPr>
                        <a:t>配有语音系统（音质达专业播音员级），内装立体声扬声装置，具有操作引导、提示及误操作纠正等语音提示功能。</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9435">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6</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1">
                          <a:latin typeface="宋体" panose="02010600030101010101" pitchFamily="2" charset="-122"/>
                          <a:ea typeface="宋体" panose="02010600030101010101" pitchFamily="2" charset="-122"/>
                          <a:cs typeface="宋体" panose="02010600030101010101" pitchFamily="2" charset="-122"/>
                        </a:rPr>
                        <a:t>控制部分原件（参数）。PLC 输出速度10KHZ、触摸屏（人机界面）65536色真彩，窗口尺寸为7.0寸、温控精度为±1°、传感器光电感应。</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1940">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7</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1">
                          <a:latin typeface="宋体" panose="02010600030101010101" pitchFamily="2" charset="-122"/>
                          <a:ea typeface="宋体" panose="02010600030101010101" pitchFamily="2" charset="-122"/>
                          <a:cs typeface="宋体" panose="02010600030101010101" pitchFamily="2" charset="-122"/>
                        </a:rPr>
                        <a:t>注塑筒采用NTP系列，全硬螺杆，合金等级A。</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8765">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8</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1">
                          <a:latin typeface="宋体" panose="02010600030101010101" pitchFamily="2" charset="-122"/>
                          <a:ea typeface="宋体" panose="02010600030101010101" pitchFamily="2" charset="-122"/>
                          <a:cs typeface="宋体" panose="02010600030101010101" pitchFamily="2" charset="-122"/>
                        </a:rPr>
                        <a:t>采用直线调速制动电机及微调控制器。</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1940">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9</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1">
                          <a:latin typeface="宋体" panose="02010600030101010101" pitchFamily="2" charset="-122"/>
                          <a:ea typeface="宋体" panose="02010600030101010101" pitchFamily="2" charset="-122"/>
                          <a:cs typeface="宋体" panose="02010600030101010101" pitchFamily="2" charset="-122"/>
                        </a:rPr>
                        <a:t>立柱采用硬铬精密导杆，导套采用自润滑功能的碳墨合金导套。</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randomBa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257300" y="254635"/>
            <a:ext cx="6163945" cy="521970"/>
          </a:xfrm>
          <a:prstGeom prst="rect">
            <a:avLst/>
          </a:prstGeom>
          <a:noFill/>
          <a:ln w="9525">
            <a:noFill/>
          </a:ln>
        </p:spPr>
        <p:txBody>
          <a:bodyPr wrap="square">
            <a:spAutoFit/>
          </a:bodyPr>
          <a:p>
            <a:pPr indent="381000"/>
            <a:r>
              <a:rPr lang="zh-CN" altLang="en-US" b="1">
                <a:latin typeface="宋体" panose="02010600030101010101" pitchFamily="2" charset="-122"/>
                <a:cs typeface="宋体" panose="02010600030101010101" pitchFamily="2" charset="-122"/>
                <a:sym typeface="+mn-ea"/>
              </a:rPr>
              <a:t>实验二　　注塑机结构与功能演示</a:t>
            </a:r>
            <a:endParaRPr lang="zh-CN" altLang="en-US" b="1">
              <a:latin typeface="宋体" panose="02010600030101010101" pitchFamily="2" charset="-122"/>
              <a:cs typeface="宋体" panose="02010600030101010101" pitchFamily="2" charset="-122"/>
              <a:sym typeface="+mn-ea"/>
            </a:endParaRPr>
          </a:p>
        </p:txBody>
      </p:sp>
      <p:graphicFrame>
        <p:nvGraphicFramePr>
          <p:cNvPr id="3" name="表格 2"/>
          <p:cNvGraphicFramePr/>
          <p:nvPr/>
        </p:nvGraphicFramePr>
        <p:xfrm>
          <a:off x="673100" y="1257935"/>
          <a:ext cx="7797800" cy="4342765"/>
        </p:xfrm>
        <a:graphic>
          <a:graphicData uri="http://schemas.openxmlformats.org/drawingml/2006/table">
            <a:tbl>
              <a:tblPr firstRow="1" bandRow="1">
                <a:tableStyleId>{5940675A-B579-460E-94D1-54222C63F5DA}</a:tableStyleId>
              </a:tblPr>
              <a:tblGrid>
                <a:gridCol w="660400"/>
                <a:gridCol w="7137400"/>
              </a:tblGrid>
              <a:tr h="433705">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10</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主机铝合金部分，采用加硬铝合金板并经氧化处理，硬度HB90以上，屈服强度245以上。</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50875">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11</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机器配有冷却水装置，采用25W潜水马达，12升/分、确保模具及注塑筒充分冷却。使用安全；配有冷却水箱（桶），可单独移动，在任何无水管水源的情况下均可换水，真正做到到了方便，高效和环保。</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52145">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12</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机身采用钢质金属结构，内外烤漆，保持长期防锈；整机总重170公斤，质量轻，机身下部安装可止动脚轮，可随意移动，轻巧方便，在注塑工作时按下脚轮止动柄，整机固定在原地不动。</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0825">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13</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执行部分：（1）锁模机构采用梯形螺杆开合模机构，具有变速平稳，超载性能好，锁紧力分布平衡等优点，确保模具分型面结合（2）溶胶机构采用全浮动装置，浮动装置装有精密导向块。射出机构采用弹力顶出装置，保证料筒射嘴和模具唧嘴精准定位和防止漏胶。（3）射胶定位系统采用电磁感应装置，确保定位精度（4）产品顶出机构采用反向运动装置，按照左右平衡导向结构设计，并可通过螺纹调节顶棍的长度，顶出可靠确保顶出平稳（5）控制系统采用24V低压，装有漏电保护开关.确保安全可靠</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3705">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14</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★溶胶电机与注射料筒采用隔热材料隔离，使料筒温度不能向电机传导，以提高注塑机使用寿命。</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51510">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15</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★机身底座和防护罩烤漆处理，并配有透明活动展示窗，可清楚的看到注塑的过程，既安全又实用；料筒采用烤漆防护罩，并采用透风散热设计，在实操过程中防止烫伤，保证了操作安全。</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randomBa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257300" y="254635"/>
            <a:ext cx="6163945" cy="521970"/>
          </a:xfrm>
          <a:prstGeom prst="rect">
            <a:avLst/>
          </a:prstGeom>
          <a:noFill/>
          <a:ln w="9525">
            <a:noFill/>
          </a:ln>
        </p:spPr>
        <p:txBody>
          <a:bodyPr wrap="square">
            <a:spAutoFit/>
          </a:bodyPr>
          <a:p>
            <a:pPr indent="381000"/>
            <a:r>
              <a:rPr lang="zh-CN" altLang="en-US" b="1">
                <a:latin typeface="宋体" panose="02010600030101010101" pitchFamily="2" charset="-122"/>
                <a:cs typeface="宋体" panose="02010600030101010101" pitchFamily="2" charset="-122"/>
                <a:sym typeface="+mn-ea"/>
              </a:rPr>
              <a:t>实验二　　注塑机结构与功能演示</a:t>
            </a:r>
            <a:endParaRPr lang="zh-CN" altLang="en-US" b="1">
              <a:latin typeface="宋体" panose="02010600030101010101" pitchFamily="2" charset="-122"/>
              <a:cs typeface="宋体" panose="02010600030101010101" pitchFamily="2" charset="-122"/>
              <a:sym typeface="+mn-ea"/>
            </a:endParaRPr>
          </a:p>
        </p:txBody>
      </p:sp>
      <p:sp>
        <p:nvSpPr>
          <p:cNvPr id="2" name="文本框 1"/>
          <p:cNvSpPr txBox="1"/>
          <p:nvPr/>
        </p:nvSpPr>
        <p:spPr>
          <a:xfrm>
            <a:off x="1680210" y="1021080"/>
            <a:ext cx="5080000" cy="521970"/>
          </a:xfrm>
          <a:prstGeom prst="rect">
            <a:avLst/>
          </a:prstGeom>
          <a:noFill/>
          <a:ln w="9525">
            <a:noFill/>
          </a:ln>
        </p:spPr>
        <p:txBody>
          <a:bodyPr>
            <a:spAutoFit/>
          </a:bodyPr>
          <a:p>
            <a:pPr indent="266700" algn="ctr"/>
            <a:r>
              <a:rPr lang="zh-CN" b="1">
                <a:ea typeface="宋体" panose="02010600030101010101" pitchFamily="2" charset="-122"/>
              </a:rPr>
              <a:t>表</a:t>
            </a:r>
            <a:r>
              <a:rPr lang="en-US" altLang="zh-CN" b="1">
                <a:ea typeface="宋体" panose="02010600030101010101" pitchFamily="2" charset="-122"/>
              </a:rPr>
              <a:t>2</a:t>
            </a:r>
            <a:r>
              <a:rPr lang="zh-CN" b="1">
                <a:ea typeface="宋体" panose="02010600030101010101" pitchFamily="2" charset="-122"/>
              </a:rPr>
              <a:t>-3主要部件</a:t>
            </a:r>
            <a:endParaRPr lang="zh-CN" altLang="en-US" b="1">
              <a:ea typeface="宋体" panose="02010600030101010101" pitchFamily="2" charset="-122"/>
            </a:endParaRPr>
          </a:p>
        </p:txBody>
      </p:sp>
      <p:graphicFrame>
        <p:nvGraphicFramePr>
          <p:cNvPr id="3" name="表格 2"/>
          <p:cNvGraphicFramePr/>
          <p:nvPr/>
        </p:nvGraphicFramePr>
        <p:xfrm>
          <a:off x="1878013" y="2362200"/>
          <a:ext cx="5387975" cy="1955800"/>
        </p:xfrm>
        <a:graphic>
          <a:graphicData uri="http://schemas.openxmlformats.org/drawingml/2006/table">
            <a:tbl>
              <a:tblPr firstRow="1" bandRow="1">
                <a:tableStyleId>{5940675A-B579-460E-94D1-54222C63F5DA}</a:tableStyleId>
              </a:tblPr>
              <a:tblGrid>
                <a:gridCol w="2108200"/>
                <a:gridCol w="3279775"/>
              </a:tblGrid>
              <a:tr h="139700">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名称（部件）</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备注</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700">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PLC</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台湾</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700">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触摸屏(人机界面)</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台湾</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700">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模块</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台湾</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700">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温控器</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日本</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700">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继电器</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浙江正泰</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700">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电源</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浙江正泰</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700">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行程开关</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浙江正泰</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700">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漏电开关</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浙江正泰</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700">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电机</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台湾</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700">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立柱</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硬铬精密导杆，导套采用自润滑功能进口铜质导套</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700">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主机铝合金部件</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T651并氧化处理。</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700">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注塑筒</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NTP系列，全硬螺杆，合金等级A</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700">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语音部件</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立体声扬声装置</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randomBa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257300" y="254635"/>
            <a:ext cx="6163945" cy="521970"/>
          </a:xfrm>
          <a:prstGeom prst="rect">
            <a:avLst/>
          </a:prstGeom>
          <a:noFill/>
          <a:ln w="9525">
            <a:noFill/>
          </a:ln>
        </p:spPr>
        <p:txBody>
          <a:bodyPr wrap="square">
            <a:spAutoFit/>
          </a:bodyPr>
          <a:p>
            <a:pPr indent="381000"/>
            <a:r>
              <a:rPr lang="zh-CN" altLang="en-US" b="1">
                <a:latin typeface="宋体" panose="02010600030101010101" pitchFamily="2" charset="-122"/>
                <a:cs typeface="宋体" panose="02010600030101010101" pitchFamily="2" charset="-122"/>
                <a:sym typeface="+mn-ea"/>
              </a:rPr>
              <a:t>实验二　　注塑机结构与功能演示</a:t>
            </a:r>
            <a:endParaRPr lang="zh-CN" altLang="en-US" b="1">
              <a:latin typeface="宋体" panose="02010600030101010101" pitchFamily="2" charset="-122"/>
              <a:cs typeface="宋体" panose="02010600030101010101" pitchFamily="2" charset="-122"/>
              <a:sym typeface="+mn-ea"/>
            </a:endParaRPr>
          </a:p>
        </p:txBody>
      </p:sp>
      <p:sp>
        <p:nvSpPr>
          <p:cNvPr id="2" name="文本框 1"/>
          <p:cNvSpPr txBox="1"/>
          <p:nvPr/>
        </p:nvSpPr>
        <p:spPr>
          <a:xfrm>
            <a:off x="1116965" y="910272"/>
            <a:ext cx="5080000" cy="521970"/>
          </a:xfrm>
          <a:prstGeom prst="rect">
            <a:avLst/>
          </a:prstGeom>
          <a:noFill/>
          <a:ln w="9525">
            <a:noFill/>
          </a:ln>
        </p:spPr>
        <p:txBody>
          <a:bodyPr>
            <a:spAutoFit/>
          </a:bodyPr>
          <a:p>
            <a:r>
              <a:rPr lang="zh-CN">
                <a:ea typeface="黑体" panose="02010609060101010101" pitchFamily="2" charset="-122"/>
              </a:rPr>
              <a:t>2、全自动小型注塑机结构介绍</a:t>
            </a:r>
            <a:endParaRPr lang="zh-CN" altLang="en-US">
              <a:ea typeface="黑体" panose="02010609060101010101" pitchFamily="2" charset="-122"/>
            </a:endParaRPr>
          </a:p>
        </p:txBody>
      </p:sp>
      <p:grpSp>
        <p:nvGrpSpPr>
          <p:cNvPr id="1073742850" name="Group 2"/>
          <p:cNvGrpSpPr/>
          <p:nvPr/>
        </p:nvGrpSpPr>
        <p:grpSpPr>
          <a:xfrm>
            <a:off x="1807210" y="1453515"/>
            <a:ext cx="5529580" cy="3950970"/>
            <a:chOff x="0" y="0"/>
            <a:chExt cx="8490" cy="6469"/>
          </a:xfrm>
        </p:grpSpPr>
        <p:sp>
          <p:nvSpPr>
            <p:cNvPr id="1073742851" name="Text Box 3"/>
            <p:cNvSpPr txBox="1"/>
            <p:nvPr/>
          </p:nvSpPr>
          <p:spPr>
            <a:xfrm>
              <a:off x="3090" y="5974"/>
              <a:ext cx="2325" cy="495"/>
            </a:xfrm>
            <a:prstGeom prst="rect">
              <a:avLst/>
            </a:prstGeom>
            <a:noFill/>
            <a:ln w="9525">
              <a:noFill/>
            </a:ln>
          </p:spPr>
          <p:txBody>
            <a:bodyPr wrap="square"/>
            <a:p>
              <a:r>
                <a:rPr lang="zh-CN" altLang="en-US"/>
                <a:t>图</a:t>
              </a:r>
              <a:r>
                <a:rPr lang="en-US" altLang="zh-CN"/>
                <a:t>2-</a:t>
              </a:r>
              <a:r>
                <a:rPr lang="zh-CN" altLang="en-US"/>
                <a:t>2    注塑机结构图</a:t>
              </a:r>
              <a:endParaRPr lang="zh-CN" altLang="en-US"/>
            </a:p>
            <a:p>
              <a:endParaRPr lang="zh-CN" altLang="en-US"/>
            </a:p>
          </p:txBody>
        </p:sp>
        <p:pic>
          <p:nvPicPr>
            <p:cNvPr id="1073742852" name="Picture 4" descr="DSC_0003"/>
            <p:cNvPicPr>
              <a:picLocks noChangeAspect="1"/>
            </p:cNvPicPr>
            <p:nvPr/>
          </p:nvPicPr>
          <p:blipFill>
            <a:blip r:embed="rId1"/>
            <a:srcRect l="11084" t="9464" r="21181" b="27321"/>
            <a:stretch>
              <a:fillRect/>
            </a:stretch>
          </p:blipFill>
          <p:spPr>
            <a:xfrm>
              <a:off x="0" y="0"/>
              <a:ext cx="8490" cy="5259"/>
            </a:xfrm>
            <a:prstGeom prst="rect">
              <a:avLst/>
            </a:prstGeom>
            <a:noFill/>
            <a:ln w="9525">
              <a:noFill/>
            </a:ln>
          </p:spPr>
        </p:pic>
      </p:grpSp>
    </p:spTree>
  </p:cSld>
  <p:clrMapOvr>
    <a:masterClrMapping/>
  </p:clrMapOvr>
  <p:transition spd="slow">
    <p:randomBa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257300" y="254635"/>
            <a:ext cx="6163945" cy="521970"/>
          </a:xfrm>
          <a:prstGeom prst="rect">
            <a:avLst/>
          </a:prstGeom>
          <a:noFill/>
          <a:ln w="9525">
            <a:noFill/>
          </a:ln>
        </p:spPr>
        <p:txBody>
          <a:bodyPr wrap="square">
            <a:spAutoFit/>
          </a:bodyPr>
          <a:p>
            <a:pPr indent="381000"/>
            <a:r>
              <a:rPr lang="zh-CN" altLang="en-US" b="1">
                <a:latin typeface="宋体" panose="02010600030101010101" pitchFamily="2" charset="-122"/>
                <a:cs typeface="宋体" panose="02010600030101010101" pitchFamily="2" charset="-122"/>
                <a:sym typeface="+mn-ea"/>
              </a:rPr>
              <a:t>实验二　　注塑机结构与功能演示</a:t>
            </a:r>
            <a:endParaRPr lang="zh-CN" altLang="en-US" b="1">
              <a:latin typeface="宋体" panose="02010600030101010101" pitchFamily="2" charset="-122"/>
              <a:cs typeface="宋体" panose="02010600030101010101" pitchFamily="2" charset="-122"/>
              <a:sym typeface="+mn-ea"/>
            </a:endParaRPr>
          </a:p>
        </p:txBody>
      </p:sp>
      <p:sp>
        <p:nvSpPr>
          <p:cNvPr id="2" name="文本框 1"/>
          <p:cNvSpPr txBox="1"/>
          <p:nvPr/>
        </p:nvSpPr>
        <p:spPr>
          <a:xfrm>
            <a:off x="1116330" y="1334135"/>
            <a:ext cx="6966585" cy="3046095"/>
          </a:xfrm>
          <a:prstGeom prst="rect">
            <a:avLst/>
          </a:prstGeom>
          <a:noFill/>
          <a:ln w="9525">
            <a:noFill/>
          </a:ln>
        </p:spPr>
        <p:txBody>
          <a:bodyPr wrap="square">
            <a:spAutoFit/>
          </a:bodyPr>
          <a:p>
            <a:r>
              <a:rPr lang="zh-CN" sz="2400" b="1">
                <a:ea typeface="黑体" panose="02010609060101010101" pitchFamily="2" charset="-122"/>
              </a:rPr>
              <a:t>（五）实验用具</a:t>
            </a:r>
            <a:r>
              <a:rPr lang="zh-CN" sz="2400" b="1">
                <a:ea typeface="宋体" panose="02010600030101010101" pitchFamily="2" charset="-122"/>
              </a:rPr>
              <a:t>全自动小型注塑机 1台；热塑性塑料（PE、ABS）若干。注意：PE成型温度180～200℃、ABS成型温度180～230℃。</a:t>
            </a:r>
            <a:r>
              <a:rPr lang="zh-CN" sz="2400" b="1">
                <a:ea typeface="黑体" panose="02010609060101010101" pitchFamily="2" charset="-122"/>
              </a:rPr>
              <a:t>（六）实验方法</a:t>
            </a:r>
            <a:r>
              <a:rPr lang="zh-CN" sz="2400" b="1">
                <a:ea typeface="宋体" panose="02010600030101010101" pitchFamily="2" charset="-122"/>
              </a:rPr>
              <a:t>采用全自动小型注塑机和注塑模具对热塑性塑料进行注塑成型。</a:t>
            </a:r>
            <a:endParaRPr lang="zh-CN" altLang="en-US" sz="2400" b="1"/>
          </a:p>
        </p:txBody>
      </p:sp>
    </p:spTree>
  </p:cSld>
  <p:clrMapOvr>
    <a:masterClrMapping/>
  </p:clrMapOvr>
  <p:transition spd="slow">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257300" y="254635"/>
            <a:ext cx="6163945" cy="521970"/>
          </a:xfrm>
          <a:prstGeom prst="rect">
            <a:avLst/>
          </a:prstGeom>
          <a:noFill/>
          <a:ln w="9525">
            <a:noFill/>
          </a:ln>
        </p:spPr>
        <p:txBody>
          <a:bodyPr wrap="square">
            <a:spAutoFit/>
          </a:bodyPr>
          <a:p>
            <a:pPr indent="381000"/>
            <a:r>
              <a:rPr lang="zh-CN" altLang="en-US" b="1">
                <a:latin typeface="宋体" panose="02010600030101010101" pitchFamily="2" charset="-122"/>
                <a:cs typeface="宋体" panose="02010600030101010101" pitchFamily="2" charset="-122"/>
                <a:sym typeface="+mn-ea"/>
              </a:rPr>
              <a:t>实验二　　注塑机结构与功能演示</a:t>
            </a:r>
            <a:endParaRPr lang="zh-CN" altLang="en-US" b="1">
              <a:latin typeface="宋体" panose="02010600030101010101" pitchFamily="2" charset="-122"/>
              <a:cs typeface="宋体" panose="02010600030101010101" pitchFamily="2" charset="-122"/>
              <a:sym typeface="+mn-ea"/>
            </a:endParaRPr>
          </a:p>
        </p:txBody>
      </p:sp>
      <p:sp>
        <p:nvSpPr>
          <p:cNvPr id="2" name="文本框 1"/>
          <p:cNvSpPr txBox="1"/>
          <p:nvPr/>
        </p:nvSpPr>
        <p:spPr>
          <a:xfrm>
            <a:off x="708660" y="1065530"/>
            <a:ext cx="7895590" cy="3784600"/>
          </a:xfrm>
          <a:prstGeom prst="rect">
            <a:avLst/>
          </a:prstGeom>
          <a:noFill/>
          <a:ln w="9525">
            <a:noFill/>
          </a:ln>
        </p:spPr>
        <p:txBody>
          <a:bodyPr wrap="square">
            <a:spAutoFit/>
          </a:bodyPr>
          <a:p>
            <a:r>
              <a:rPr lang="zh-CN" sz="2400" b="1">
                <a:ea typeface="黑体" panose="02010609060101010101" pitchFamily="2" charset="-122"/>
              </a:rPr>
              <a:t>（七）实验步骤1、实验准备</a:t>
            </a:r>
            <a:r>
              <a:rPr lang="zh-CN" sz="2400" b="1">
                <a:ea typeface="宋体" panose="02010600030101010101" pitchFamily="2" charset="-122"/>
              </a:rPr>
              <a:t>注塑机安装好一套注射模具，若干塑料原材料（PE或ABS）。</a:t>
            </a:r>
            <a:r>
              <a:rPr lang="zh-CN" sz="2400" b="1">
                <a:ea typeface="黑体" panose="02010609060101010101" pitchFamily="2" charset="-122"/>
              </a:rPr>
              <a:t>2、热塑性塑料注射成型过程演示</a:t>
            </a:r>
            <a:r>
              <a:rPr lang="zh-CN" sz="2400" b="1">
                <a:ea typeface="宋体" panose="02010600030101010101" pitchFamily="2" charset="-122"/>
              </a:rPr>
              <a:t>1）将塑料原材料（PE或ABS）加入料斗，同时接通料斗冷却水。2）启动电源，旋转急停开关，电源指示灯亮。3）指示灯亮后，触摸屏显示，根据语音提示操作。</a:t>
            </a:r>
            <a:endParaRPr lang="zh-CN" sz="2400" b="1">
              <a:ea typeface="宋体" panose="02010600030101010101" pitchFamily="2" charset="-122"/>
            </a:endParaRPr>
          </a:p>
          <a:p>
            <a:endParaRPr lang="zh-CN" altLang="en-US" sz="2400" b="1"/>
          </a:p>
        </p:txBody>
      </p:sp>
    </p:spTree>
  </p:cSld>
  <p:clrMapOvr>
    <a:masterClrMapping/>
  </p:clrMapOvr>
  <p:transition spd="slow">
    <p:randomBa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257300" y="254635"/>
            <a:ext cx="6163945" cy="521970"/>
          </a:xfrm>
          <a:prstGeom prst="rect">
            <a:avLst/>
          </a:prstGeom>
          <a:noFill/>
          <a:ln w="9525">
            <a:noFill/>
          </a:ln>
        </p:spPr>
        <p:txBody>
          <a:bodyPr wrap="square">
            <a:spAutoFit/>
          </a:bodyPr>
          <a:p>
            <a:pPr indent="381000"/>
            <a:r>
              <a:rPr lang="zh-CN" altLang="en-US" b="1">
                <a:latin typeface="宋体" panose="02010600030101010101" pitchFamily="2" charset="-122"/>
                <a:cs typeface="宋体" panose="02010600030101010101" pitchFamily="2" charset="-122"/>
                <a:sym typeface="+mn-ea"/>
              </a:rPr>
              <a:t>实验二　　注塑机结构与功能演示</a:t>
            </a:r>
            <a:endParaRPr lang="zh-CN" altLang="en-US" b="1">
              <a:latin typeface="宋体" panose="02010600030101010101" pitchFamily="2" charset="-122"/>
              <a:cs typeface="宋体" panose="02010600030101010101" pitchFamily="2" charset="-122"/>
              <a:sym typeface="+mn-ea"/>
            </a:endParaRPr>
          </a:p>
        </p:txBody>
      </p:sp>
      <p:sp>
        <p:nvSpPr>
          <p:cNvPr id="2" name="文本框 1"/>
          <p:cNvSpPr txBox="1"/>
          <p:nvPr/>
        </p:nvSpPr>
        <p:spPr>
          <a:xfrm>
            <a:off x="497205" y="619760"/>
            <a:ext cx="7783195" cy="5262245"/>
          </a:xfrm>
          <a:prstGeom prst="rect">
            <a:avLst/>
          </a:prstGeom>
          <a:noFill/>
          <a:ln w="9525">
            <a:noFill/>
          </a:ln>
        </p:spPr>
        <p:txBody>
          <a:bodyPr wrap="square">
            <a:spAutoFit/>
          </a:bodyPr>
          <a:p>
            <a:pPr indent="304800"/>
            <a:r>
              <a:rPr lang="zh-CN" sz="2400" b="1">
                <a:ea typeface="宋体" panose="02010600030101010101" pitchFamily="2" charset="-122"/>
              </a:rPr>
              <a:t>4）模具安装与调试。（a）模具安装：将模具定模部分和动模部分分别装入微型注塑成型机的固定模板和移动模板上（注意：装模时应注意模具基准角，应按照相应基准安装）；（b）合模：将开合模开关转向“合”，首次合模应采取慢速合模，使模具闭合。（c）开模：将开合模开关转向“开”，模具打开。 （d）开启冷却水。5）将溶胶（塑化）温度开关转向“开”，温控系统开始工作，设置原材料所需温度参数（PE成型温度180～200℃、ABS成型温度180～230℃），一段温度（靠近料斗端）要比二段温度（靠近喷嘴端）高10～20℃，当温度达到所需温度时温控系统停止加热。（注意：温度必须达到所需温度才能进行下面步骤）</a:t>
            </a:r>
            <a:endParaRPr lang="zh-CN" altLang="en-US" sz="2400" b="1">
              <a:ea typeface="宋体" panose="02010600030101010101" pitchFamily="2" charset="-122"/>
            </a:endParaRPr>
          </a:p>
        </p:txBody>
      </p:sp>
    </p:spTree>
  </p:cSld>
  <p:clrMapOvr>
    <a:masterClrMapping/>
  </p:clrMapOvr>
  <p:transition spd="slow">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bwMode="auto">
          <a:xfrm>
            <a:off x="467544" y="332656"/>
            <a:ext cx="7851648" cy="144016"/>
          </a:xfrm>
          <a:ln>
            <a:miter lim="800000"/>
          </a:ln>
          <a:effectLst/>
          <a:sp3d prstMaterial="plastic"/>
        </p:spPr>
        <p:txBody>
          <a:bodyPr vert="horz" wrap="square" lIns="0" tIns="0" rIns="18288" bIns="0" numCol="1" anchor="b" anchorCtr="0" compatLnSpc="1">
            <a:normAutofit fontScale="9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56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rPr>
              <a:t>  </a:t>
            </a:r>
            <a:endParaRPr kumimoji="0" lang="zh-CN" altLang="en-US" sz="56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endParaRPr>
          </a:p>
        </p:txBody>
      </p:sp>
      <p:sp>
        <p:nvSpPr>
          <p:cNvPr id="100" name="文本框 99"/>
          <p:cNvSpPr txBox="1"/>
          <p:nvPr/>
        </p:nvSpPr>
        <p:spPr>
          <a:xfrm>
            <a:off x="611505" y="685165"/>
            <a:ext cx="7920990" cy="521970"/>
          </a:xfrm>
          <a:prstGeom prst="rect">
            <a:avLst/>
          </a:prstGeom>
          <a:noFill/>
          <a:ln w="9525">
            <a:noFill/>
          </a:ln>
        </p:spPr>
        <p:txBody>
          <a:bodyPr wrap="square">
            <a:spAutoFit/>
          </a:bodyPr>
          <a:p>
            <a:pPr indent="381000"/>
            <a:r>
              <a:rPr lang="zh-CN" altLang="en-US" b="1">
                <a:solidFill>
                  <a:schemeClr val="tx1"/>
                </a:solidFill>
                <a:latin typeface="宋体" panose="02010600030101010101" pitchFamily="2" charset="-122"/>
                <a:cs typeface="宋体" panose="02010600030101010101" pitchFamily="2" charset="-122"/>
              </a:rPr>
              <a:t>实验一    冲压机结构与功能演示实验</a:t>
            </a:r>
            <a:endParaRPr lang="zh-CN" altLang="en-US"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374015" y="1905635"/>
            <a:ext cx="8039100" cy="3046095"/>
          </a:xfrm>
          <a:prstGeom prst="rect">
            <a:avLst/>
          </a:prstGeom>
          <a:noFill/>
          <a:ln w="9525">
            <a:noFill/>
          </a:ln>
        </p:spPr>
        <p:txBody>
          <a:bodyPr wrap="square">
            <a:spAutoFit/>
          </a:bodyPr>
          <a:p>
            <a:r>
              <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rPr>
              <a:t>（一）实验目的及意义 </a:t>
            </a:r>
            <a:endPar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endParaRPr>
          </a:p>
          <a:p>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）了解微型冷冲、拉深成型机组的基本结构原理和操作过程。 </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2</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）了解模具与机组的安装过程。</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3</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）通过这一实践环节，增强感性认识，巩固和加深所学习的理论知识，锻炼动手能力，提高分析问题、解决问题的能力，为今后的模具安装、设备操作工作和处理现场问题奠定实践基础。</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wedg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257300" y="254635"/>
            <a:ext cx="6163945" cy="521970"/>
          </a:xfrm>
          <a:prstGeom prst="rect">
            <a:avLst/>
          </a:prstGeom>
          <a:noFill/>
          <a:ln w="9525">
            <a:noFill/>
          </a:ln>
        </p:spPr>
        <p:txBody>
          <a:bodyPr wrap="square">
            <a:spAutoFit/>
          </a:bodyPr>
          <a:p>
            <a:pPr indent="381000"/>
            <a:r>
              <a:rPr lang="zh-CN" altLang="en-US" b="1">
                <a:latin typeface="宋体" panose="02010600030101010101" pitchFamily="2" charset="-122"/>
                <a:cs typeface="宋体" panose="02010600030101010101" pitchFamily="2" charset="-122"/>
                <a:sym typeface="+mn-ea"/>
              </a:rPr>
              <a:t>实验二　　注塑机结构与功能演示</a:t>
            </a:r>
            <a:endParaRPr lang="zh-CN" altLang="en-US" b="1">
              <a:latin typeface="宋体" panose="02010600030101010101" pitchFamily="2" charset="-122"/>
              <a:cs typeface="宋体" panose="02010600030101010101" pitchFamily="2" charset="-122"/>
              <a:sym typeface="+mn-ea"/>
            </a:endParaRPr>
          </a:p>
        </p:txBody>
      </p:sp>
      <p:sp>
        <p:nvSpPr>
          <p:cNvPr id="2" name="文本框 1"/>
          <p:cNvSpPr txBox="1"/>
          <p:nvPr/>
        </p:nvSpPr>
        <p:spPr>
          <a:xfrm>
            <a:off x="285750" y="906780"/>
            <a:ext cx="8092440" cy="3415030"/>
          </a:xfrm>
          <a:prstGeom prst="rect">
            <a:avLst/>
          </a:prstGeom>
          <a:noFill/>
          <a:ln w="9525">
            <a:noFill/>
          </a:ln>
        </p:spPr>
        <p:txBody>
          <a:bodyPr wrap="square">
            <a:spAutoFit/>
          </a:bodyPr>
          <a:p>
            <a:pPr indent="304800"/>
            <a:r>
              <a:rPr lang="zh-CN" sz="2400" b="1">
                <a:ea typeface="宋体" panose="02010600030101010101" pitchFamily="2" charset="-122"/>
              </a:rPr>
              <a:t>6）溶胶（塑化）：将溶胶开关转向“开”， 溶胶（塑化）开始，10～40秒后，溶胶（塑化）系统停止工作，溶胶量达到要求，将溶胶（塑化）开关转向“关”，溶胶（塑化）结束。注意（a）不同原材料，所需溶胶时间不同；（b）溶胶量可通过开关来调节。7）射胶（注塑）：将射胶（注塑）开关转向前，开始射胶（注塑），然后，将射胶（注塑）开关转向停，对型腔保压，对模具型腔充分冷却。</a:t>
            </a:r>
            <a:endParaRPr lang="zh-CN" altLang="en-US" sz="2400" b="1">
              <a:ea typeface="宋体" panose="02010600030101010101" pitchFamily="2" charset="-122"/>
            </a:endParaRPr>
          </a:p>
        </p:txBody>
      </p:sp>
      <p:sp>
        <p:nvSpPr>
          <p:cNvPr id="3" name="文本框 2"/>
          <p:cNvSpPr txBox="1"/>
          <p:nvPr/>
        </p:nvSpPr>
        <p:spPr>
          <a:xfrm>
            <a:off x="285750" y="4526280"/>
            <a:ext cx="8092440" cy="1938020"/>
          </a:xfrm>
          <a:prstGeom prst="rect">
            <a:avLst/>
          </a:prstGeom>
          <a:noFill/>
          <a:ln w="9525">
            <a:noFill/>
          </a:ln>
        </p:spPr>
        <p:txBody>
          <a:bodyPr wrap="square">
            <a:spAutoFit/>
          </a:bodyPr>
          <a:p>
            <a:pPr indent="304800"/>
            <a:r>
              <a:rPr lang="zh-CN" sz="2400" b="1">
                <a:ea typeface="宋体" panose="02010600030101010101" pitchFamily="2" charset="-122"/>
              </a:rPr>
              <a:t>注意：（a）射胶（注塑）时间通过开关调节；（b）模具型腔冷却时间为：铝合金模具8～15秒；耐高温彩玻模具20～30秒。8）制品脱模：将开合模开关转向“开”,通过时间设定，开关会自动停止，同时顶出机构推出制品。</a:t>
            </a:r>
            <a:endParaRPr lang="zh-CN" altLang="en-US" sz="2400" b="1">
              <a:ea typeface="宋体" panose="02010600030101010101" pitchFamily="2" charset="-122"/>
            </a:endParaRPr>
          </a:p>
        </p:txBody>
      </p:sp>
    </p:spTree>
  </p:cSld>
  <p:clrMapOvr>
    <a:masterClrMapping/>
  </p:clrMapOvr>
  <p:transition spd="slow">
    <p:randomBa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257300" y="254635"/>
            <a:ext cx="6163945" cy="521970"/>
          </a:xfrm>
          <a:prstGeom prst="rect">
            <a:avLst/>
          </a:prstGeom>
          <a:noFill/>
          <a:ln w="9525">
            <a:noFill/>
          </a:ln>
        </p:spPr>
        <p:txBody>
          <a:bodyPr wrap="square">
            <a:spAutoFit/>
          </a:bodyPr>
          <a:p>
            <a:pPr indent="381000"/>
            <a:r>
              <a:rPr lang="zh-CN" altLang="en-US" b="1">
                <a:latin typeface="宋体" panose="02010600030101010101" pitchFamily="2" charset="-122"/>
                <a:cs typeface="宋体" panose="02010600030101010101" pitchFamily="2" charset="-122"/>
                <a:sym typeface="+mn-ea"/>
              </a:rPr>
              <a:t>实验二　　注塑机结构与功能演示</a:t>
            </a:r>
            <a:endParaRPr lang="zh-CN" altLang="en-US" b="1">
              <a:latin typeface="宋体" panose="02010600030101010101" pitchFamily="2" charset="-122"/>
              <a:cs typeface="宋体" panose="02010600030101010101" pitchFamily="2" charset="-122"/>
              <a:sym typeface="+mn-ea"/>
            </a:endParaRPr>
          </a:p>
        </p:txBody>
      </p:sp>
      <p:sp>
        <p:nvSpPr>
          <p:cNvPr id="2" name="文本框 1"/>
          <p:cNvSpPr txBox="1"/>
          <p:nvPr/>
        </p:nvSpPr>
        <p:spPr>
          <a:xfrm>
            <a:off x="469265" y="1020445"/>
            <a:ext cx="7838440" cy="5692775"/>
          </a:xfrm>
          <a:prstGeom prst="rect">
            <a:avLst/>
          </a:prstGeom>
          <a:noFill/>
          <a:ln w="9525">
            <a:noFill/>
          </a:ln>
        </p:spPr>
        <p:txBody>
          <a:bodyPr wrap="square">
            <a:spAutoFit/>
          </a:bodyPr>
          <a:p>
            <a:r>
              <a:rPr lang="zh-CN" b="1">
                <a:ea typeface="黑体" panose="02010609060101010101" pitchFamily="2" charset="-122"/>
              </a:rPr>
              <a:t>3、观察注射成型过程</a:t>
            </a:r>
            <a:r>
              <a:rPr lang="zh-CN" b="1">
                <a:ea typeface="宋体" panose="02010600030101010101" pitchFamily="2" charset="-122"/>
              </a:rPr>
              <a:t>1）提前预习全自动小型注射机各组成部分名称。2）观察实验指导教师操作全自动小型注射机过程。3）在模具试运行阶段，在升温过程中，通过开、闭模具、空顶出模具观察模具是否安装、调试停当。同时观察模具与注射机关系。4）在注射成型塑件阶段，观察注射周期各步骤运行状况。5）观察并记录三大工艺要素（温度、压力、时间）的改变带来的塑件状况的改变情况。</a:t>
            </a:r>
            <a:r>
              <a:rPr lang="zh-CN" b="1">
                <a:ea typeface="黑体" panose="02010609060101010101" pitchFamily="2" charset="-122"/>
              </a:rPr>
              <a:t>（八）实验报告</a:t>
            </a:r>
            <a:r>
              <a:rPr lang="zh-CN" b="1">
                <a:ea typeface="宋体" panose="02010600030101010101" pitchFamily="2" charset="-122"/>
              </a:rPr>
              <a:t>完成实验报告要求填写的内容。</a:t>
            </a:r>
            <a:endParaRPr lang="zh-CN" altLang="en-US" b="1"/>
          </a:p>
        </p:txBody>
      </p:sp>
    </p:spTree>
  </p:cSld>
  <p:clrMapOvr>
    <a:masterClrMapping/>
  </p:clrMapOvr>
  <p:transition spd="slow">
    <p:randomBa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9090" name="Picture 5" descr="PPT-3"/>
          <p:cNvPicPr>
            <a:picLocks noChangeAspect="1"/>
          </p:cNvPicPr>
          <p:nvPr/>
        </p:nvPicPr>
        <p:blipFill>
          <a:blip r:embed="rId1"/>
          <a:srcRect l="1257" t="3125" r="1468" b="3125"/>
          <a:stretch>
            <a:fillRect/>
          </a:stretch>
        </p:blipFill>
        <p:spPr>
          <a:xfrm>
            <a:off x="0" y="0"/>
            <a:ext cx="9144000" cy="6858000"/>
          </a:xfrm>
          <a:prstGeom prst="rect">
            <a:avLst/>
          </a:prstGeom>
          <a:noFill/>
          <a:ln w="9525">
            <a:noFill/>
          </a:ln>
        </p:spPr>
      </p:pic>
    </p:spTree>
  </p:cSld>
  <p:clrMapOvr>
    <a:masterClrMapping/>
  </p:clrMapOvr>
  <p:transition advTm="56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bwMode="auto">
          <a:xfrm>
            <a:off x="467544" y="332656"/>
            <a:ext cx="7851648" cy="144016"/>
          </a:xfrm>
          <a:ln>
            <a:miter lim="800000"/>
          </a:ln>
          <a:effectLst/>
          <a:sp3d prstMaterial="plastic"/>
        </p:spPr>
        <p:txBody>
          <a:bodyPr vert="horz" wrap="square" lIns="0" tIns="0" rIns="18288" bIns="0" numCol="1" anchor="b" anchorCtr="0" compatLnSpc="1">
            <a:normAutofit fontScale="9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56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rPr>
              <a:t>  </a:t>
            </a:r>
            <a:endParaRPr kumimoji="0" lang="zh-CN" altLang="en-US" sz="56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endParaRPr>
          </a:p>
        </p:txBody>
      </p:sp>
      <p:sp>
        <p:nvSpPr>
          <p:cNvPr id="4" name="文本框 3"/>
          <p:cNvSpPr txBox="1"/>
          <p:nvPr/>
        </p:nvSpPr>
        <p:spPr>
          <a:xfrm>
            <a:off x="913130" y="2051050"/>
            <a:ext cx="7040880" cy="2306955"/>
          </a:xfrm>
          <a:prstGeom prst="rect">
            <a:avLst/>
          </a:prstGeom>
          <a:noFill/>
          <a:ln w="9525">
            <a:noFill/>
          </a:ln>
        </p:spPr>
        <p:txBody>
          <a:bodyPr wrap="square">
            <a:spAutoFit/>
          </a:bodyPr>
          <a:p>
            <a:pPr>
              <a:lnSpc>
                <a:spcPct val="150000"/>
              </a:lnSpc>
            </a:pPr>
            <a:r>
              <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rPr>
              <a:t>（二）实验内容</a:t>
            </a:r>
            <a:endPar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endParaRPr>
          </a:p>
          <a:p>
            <a:pPr>
              <a:lnSpc>
                <a:spcPct val="150000"/>
              </a:lnSpc>
            </a:pP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）实验者观察实验指导教师操作微型冷冲、拉深成型机组的过程。</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2</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）实验者观察板材冲压成形过程。</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611505" y="756920"/>
            <a:ext cx="7920990" cy="521970"/>
          </a:xfrm>
          <a:prstGeom prst="rect">
            <a:avLst/>
          </a:prstGeom>
          <a:noFill/>
          <a:ln w="9525">
            <a:noFill/>
          </a:ln>
        </p:spPr>
        <p:txBody>
          <a:bodyPr wrap="square">
            <a:spAutoFit/>
          </a:bodyPr>
          <a:p>
            <a:pPr indent="381000"/>
            <a:r>
              <a:rPr lang="zh-CN" altLang="en-US" b="1">
                <a:solidFill>
                  <a:schemeClr val="tx1"/>
                </a:solidFill>
                <a:latin typeface="宋体" panose="02010600030101010101" pitchFamily="2" charset="-122"/>
                <a:cs typeface="宋体" panose="02010600030101010101" pitchFamily="2" charset="-122"/>
              </a:rPr>
              <a:t>实验一    冲压机结构与功能演示实验</a:t>
            </a:r>
            <a:endParaRPr lang="zh-CN" altLang="en-US"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bwMode="auto">
          <a:xfrm>
            <a:off x="467544" y="332656"/>
            <a:ext cx="7851648" cy="144016"/>
          </a:xfrm>
          <a:ln>
            <a:miter lim="800000"/>
          </a:ln>
          <a:effectLst/>
          <a:sp3d prstMaterial="plastic"/>
        </p:spPr>
        <p:txBody>
          <a:bodyPr vert="horz" wrap="square" lIns="0" tIns="0" rIns="18288" bIns="0" numCol="1" anchor="b" anchorCtr="0" compatLnSpc="1">
            <a:normAutofit fontScale="9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56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rPr>
              <a:t>  </a:t>
            </a:r>
            <a:endParaRPr kumimoji="0" lang="zh-CN" altLang="en-US" sz="56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endParaRPr>
          </a:p>
        </p:txBody>
      </p:sp>
      <p:sp>
        <p:nvSpPr>
          <p:cNvPr id="3" name="文本框 2"/>
          <p:cNvSpPr txBox="1"/>
          <p:nvPr/>
        </p:nvSpPr>
        <p:spPr>
          <a:xfrm>
            <a:off x="467360" y="1351280"/>
            <a:ext cx="6737985" cy="829945"/>
          </a:xfrm>
          <a:prstGeom prst="rect">
            <a:avLst/>
          </a:prstGeom>
          <a:noFill/>
          <a:ln w="9525">
            <a:noFill/>
          </a:ln>
        </p:spPr>
        <p:txBody>
          <a:bodyPr wrap="square">
            <a:spAutoFit/>
          </a:bodyPr>
          <a:p>
            <a:r>
              <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rPr>
              <a:t>（三）实验相关知识</a:t>
            </a:r>
            <a:endPar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endParaRPr>
          </a:p>
          <a:p>
            <a:r>
              <a:rPr lang="en-US" altLang="zh-CN" sz="2400" b="1">
                <a:solidFill>
                  <a:schemeClr val="tx1"/>
                </a:solidFill>
                <a:latin typeface="黑体" panose="02010609060101010101" pitchFamily="2" charset="-122"/>
                <a:ea typeface="黑体" panose="02010609060101010101" pitchFamily="2" charset="-122"/>
                <a:cs typeface="黑体" panose="02010609060101010101" pitchFamily="2" charset="-122"/>
              </a:rPr>
              <a:t>1</a:t>
            </a:r>
            <a:r>
              <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rPr>
              <a:t>、微型冷冲、拉深成型机组参数介绍</a:t>
            </a:r>
            <a:endPar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endParaRPr>
          </a:p>
        </p:txBody>
      </p:sp>
      <p:pic>
        <p:nvPicPr>
          <p:cNvPr id="4" name="图片 3" descr="IMG_1422"/>
          <p:cNvPicPr>
            <a:picLocks noChangeAspect="1"/>
          </p:cNvPicPr>
          <p:nvPr/>
        </p:nvPicPr>
        <p:blipFill>
          <a:blip r:embed="rId1"/>
          <a:stretch>
            <a:fillRect/>
          </a:stretch>
        </p:blipFill>
        <p:spPr>
          <a:xfrm>
            <a:off x="1856423" y="2379028"/>
            <a:ext cx="5257165" cy="3942715"/>
          </a:xfrm>
          <a:prstGeom prst="rect">
            <a:avLst/>
          </a:prstGeom>
          <a:noFill/>
          <a:ln w="9525">
            <a:noFill/>
          </a:ln>
        </p:spPr>
      </p:pic>
      <p:sp>
        <p:nvSpPr>
          <p:cNvPr id="5" name="文本框 4"/>
          <p:cNvSpPr txBox="1"/>
          <p:nvPr/>
        </p:nvSpPr>
        <p:spPr>
          <a:xfrm>
            <a:off x="738505" y="812165"/>
            <a:ext cx="7920990" cy="521970"/>
          </a:xfrm>
          <a:prstGeom prst="rect">
            <a:avLst/>
          </a:prstGeom>
          <a:noFill/>
          <a:ln w="9525">
            <a:noFill/>
          </a:ln>
        </p:spPr>
        <p:txBody>
          <a:bodyPr wrap="square">
            <a:spAutoFit/>
          </a:bodyPr>
          <a:p>
            <a:pPr indent="381000"/>
            <a:r>
              <a:rPr lang="zh-CN" altLang="en-US" b="1">
                <a:solidFill>
                  <a:schemeClr val="tx1"/>
                </a:solidFill>
                <a:latin typeface="宋体" panose="02010600030101010101" pitchFamily="2" charset="-122"/>
                <a:cs typeface="宋体" panose="02010600030101010101" pitchFamily="2" charset="-122"/>
              </a:rPr>
              <a:t>实验一    冲压机结构与功能演示实验</a:t>
            </a:r>
            <a:endParaRPr lang="zh-CN" altLang="en-US"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bwMode="auto">
          <a:xfrm>
            <a:off x="467544" y="332656"/>
            <a:ext cx="7851648" cy="144016"/>
          </a:xfrm>
          <a:ln>
            <a:miter lim="800000"/>
          </a:ln>
          <a:effectLst/>
          <a:sp3d prstMaterial="plastic"/>
        </p:spPr>
        <p:txBody>
          <a:bodyPr vert="horz" wrap="square" lIns="0" tIns="0" rIns="18288" bIns="0" numCol="1" anchor="b" anchorCtr="0" compatLnSpc="1">
            <a:normAutofit fontScale="9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56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rPr>
              <a:t>  </a:t>
            </a:r>
            <a:endParaRPr kumimoji="0" lang="zh-CN" altLang="en-US" sz="56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endParaRPr>
          </a:p>
        </p:txBody>
      </p:sp>
      <p:graphicFrame>
        <p:nvGraphicFramePr>
          <p:cNvPr id="0" name="表格 -1"/>
          <p:cNvGraphicFramePr/>
          <p:nvPr/>
        </p:nvGraphicFramePr>
        <p:xfrm>
          <a:off x="1006475" y="1457325"/>
          <a:ext cx="6233795" cy="5205095"/>
        </p:xfrm>
        <a:graphic>
          <a:graphicData uri="http://schemas.openxmlformats.org/drawingml/2006/table">
            <a:tbl>
              <a:tblPr firstRow="1" bandRow="1">
                <a:tableStyleId>{5940675A-B579-460E-94D1-54222C63F5DA}</a:tableStyleId>
              </a:tblPr>
              <a:tblGrid>
                <a:gridCol w="2977515"/>
                <a:gridCol w="3256280"/>
              </a:tblGrid>
              <a:tr h="384175">
                <a:tc>
                  <a:txBody>
                    <a:bodyPr/>
                    <a:p>
                      <a:pPr indent="0">
                        <a:buNone/>
                      </a:pPr>
                      <a:r>
                        <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rPr>
                        <a:t>名    称</a:t>
                      </a:r>
                      <a:endPar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rPr>
                        <a:t>规    格</a:t>
                      </a:r>
                      <a:endPar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rPr>
                        <a:t>工作台尺寸</a:t>
                      </a:r>
                      <a:endPar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1600" b="1">
                          <a:solidFill>
                            <a:schemeClr val="tx1"/>
                          </a:solidFill>
                          <a:latin typeface="宋体" panose="02010600030101010101" pitchFamily="2" charset="-122"/>
                          <a:ea typeface="宋体" panose="02010600030101010101" pitchFamily="2" charset="-122"/>
                          <a:cs typeface="宋体" panose="02010600030101010101" pitchFamily="2" charset="-122"/>
                        </a:rPr>
                        <a:t>1100×500</a:t>
                      </a:r>
                      <a:r>
                        <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rPr>
                        <a:t>拉伸机工作台尺寸</a:t>
                      </a:r>
                      <a:endPar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1600" b="1">
                          <a:solidFill>
                            <a:schemeClr val="tx1"/>
                          </a:solidFill>
                          <a:latin typeface="宋体" panose="02010600030101010101" pitchFamily="2" charset="-122"/>
                          <a:ea typeface="宋体" panose="02010600030101010101" pitchFamily="2" charset="-122"/>
                          <a:cs typeface="宋体" panose="02010600030101010101" pitchFamily="2" charset="-122"/>
                        </a:rPr>
                        <a:t>290×290</a:t>
                      </a:r>
                      <a:r>
                        <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rPr>
                        <a:t>拉伸机行程</a:t>
                      </a:r>
                      <a:endPar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1600" b="1">
                          <a:solidFill>
                            <a:schemeClr val="tx1"/>
                          </a:solidFill>
                          <a:latin typeface="宋体" panose="02010600030101010101" pitchFamily="2" charset="-122"/>
                          <a:ea typeface="宋体" panose="02010600030101010101" pitchFamily="2" charset="-122"/>
                          <a:cs typeface="宋体" panose="02010600030101010101" pitchFamily="2" charset="-122"/>
                        </a:rPr>
                        <a:t>280</a:t>
                      </a:r>
                      <a:r>
                        <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rPr>
                        <a:t>工作压力</a:t>
                      </a:r>
                      <a:endPar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1600" b="1">
                          <a:solidFill>
                            <a:schemeClr val="tx1"/>
                          </a:solidFill>
                          <a:latin typeface="宋体" panose="02010600030101010101" pitchFamily="2" charset="-122"/>
                          <a:ea typeface="宋体" panose="02010600030101010101" pitchFamily="2" charset="-122"/>
                          <a:cs typeface="宋体" panose="02010600030101010101" pitchFamily="2" charset="-122"/>
                        </a:rPr>
                        <a:t>350</a:t>
                      </a:r>
                      <a:r>
                        <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rPr>
                        <a:t>电机功率</a:t>
                      </a:r>
                      <a:endPar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1600" b="1">
                          <a:solidFill>
                            <a:schemeClr val="tx1"/>
                          </a:solidFill>
                          <a:latin typeface="宋体" panose="02010600030101010101" pitchFamily="2" charset="-122"/>
                          <a:ea typeface="宋体" panose="02010600030101010101" pitchFamily="2" charset="-122"/>
                          <a:cs typeface="宋体" panose="02010600030101010101" pitchFamily="2" charset="-122"/>
                        </a:rPr>
                        <a:t>120W </a:t>
                      </a:r>
                      <a:endParaRPr lang="en-US" altLang="zh-CN" sz="16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altLang="zh-CN" sz="1600" b="1">
                          <a:solidFill>
                            <a:schemeClr val="tx1"/>
                          </a:solidFill>
                          <a:latin typeface="宋体" panose="02010600030101010101" pitchFamily="2" charset="-122"/>
                          <a:ea typeface="宋体" panose="02010600030101010101" pitchFamily="2" charset="-122"/>
                          <a:cs typeface="宋体" panose="02010600030101010101" pitchFamily="2" charset="-122"/>
                        </a:rPr>
                        <a:t>T</a:t>
                      </a:r>
                      <a:r>
                        <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rPr>
                        <a:t>形模尺寸</a:t>
                      </a:r>
                      <a:endPar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1600" b="1">
                          <a:solidFill>
                            <a:schemeClr val="tx1"/>
                          </a:solidFill>
                          <a:latin typeface="宋体" panose="02010600030101010101" pitchFamily="2" charset="-122"/>
                          <a:ea typeface="宋体" panose="02010600030101010101" pitchFamily="2" charset="-122"/>
                          <a:cs typeface="宋体" panose="02010600030101010101" pitchFamily="2" charset="-122"/>
                        </a:rPr>
                        <a:t>12</a:t>
                      </a:r>
                      <a:r>
                        <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rPr>
                        <a:t>立柱跨距</a:t>
                      </a:r>
                      <a:endPar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1600" b="1">
                          <a:solidFill>
                            <a:schemeClr val="tx1"/>
                          </a:solidFill>
                          <a:latin typeface="宋体" panose="02010600030101010101" pitchFamily="2" charset="-122"/>
                          <a:ea typeface="宋体" panose="02010600030101010101" pitchFamily="2" charset="-122"/>
                          <a:cs typeface="宋体" panose="02010600030101010101" pitchFamily="2" charset="-122"/>
                        </a:rPr>
                        <a:t>250×250</a:t>
                      </a:r>
                      <a:r>
                        <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rPr>
                        <a:t>高速冲床行程</a:t>
                      </a:r>
                      <a:endPar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1600" b="1">
                          <a:solidFill>
                            <a:schemeClr val="tx1"/>
                          </a:solidFill>
                          <a:latin typeface="宋体" panose="02010600030101010101" pitchFamily="2" charset="-122"/>
                          <a:ea typeface="宋体" panose="02010600030101010101" pitchFamily="2" charset="-122"/>
                          <a:cs typeface="宋体" panose="02010600030101010101" pitchFamily="2" charset="-122"/>
                        </a:rPr>
                        <a:t>60</a:t>
                      </a:r>
                      <a:r>
                        <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rPr>
                        <a:t>封闭高度</a:t>
                      </a:r>
                      <a:endPar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1600" b="1">
                          <a:solidFill>
                            <a:schemeClr val="tx1"/>
                          </a:solidFill>
                          <a:latin typeface="宋体" panose="02010600030101010101" pitchFamily="2" charset="-122"/>
                          <a:ea typeface="宋体" panose="02010600030101010101" pitchFamily="2" charset="-122"/>
                          <a:cs typeface="宋体" panose="02010600030101010101" pitchFamily="2" charset="-122"/>
                        </a:rPr>
                        <a:t>80</a:t>
                      </a:r>
                      <a:r>
                        <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rPr>
                        <a:t>电机功率</a:t>
                      </a:r>
                      <a:endPar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1600" b="1">
                          <a:solidFill>
                            <a:schemeClr val="tx1"/>
                          </a:solidFill>
                          <a:latin typeface="宋体" panose="02010600030101010101" pitchFamily="2" charset="-122"/>
                          <a:ea typeface="宋体" panose="02010600030101010101" pitchFamily="2" charset="-122"/>
                          <a:cs typeface="宋体" panose="02010600030101010101" pitchFamily="2" charset="-122"/>
                        </a:rPr>
                        <a:t>0.5kw</a:t>
                      </a:r>
                      <a:endParaRPr lang="en-US" altLang="zh-CN" sz="16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rPr>
                        <a:t>冲压力</a:t>
                      </a:r>
                      <a:endPar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1600" b="1">
                          <a:solidFill>
                            <a:schemeClr val="tx1"/>
                          </a:solidFill>
                          <a:latin typeface="宋体" panose="02010600030101010101" pitchFamily="2" charset="-122"/>
                          <a:ea typeface="宋体" panose="02010600030101010101" pitchFamily="2" charset="-122"/>
                          <a:cs typeface="宋体" panose="02010600030101010101" pitchFamily="2" charset="-122"/>
                        </a:rPr>
                        <a:t>0.5T </a:t>
                      </a:r>
                      <a:endParaRPr lang="en-US" altLang="zh-CN" sz="16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rPr>
                        <a:t>机器重量</a:t>
                      </a:r>
                      <a:endPar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1600" b="1">
                          <a:solidFill>
                            <a:schemeClr val="tx1"/>
                          </a:solidFill>
                          <a:latin typeface="宋体" panose="02010600030101010101" pitchFamily="2" charset="-122"/>
                          <a:ea typeface="宋体" panose="02010600030101010101" pitchFamily="2" charset="-122"/>
                          <a:cs typeface="宋体" panose="02010600030101010101" pitchFamily="2" charset="-122"/>
                        </a:rPr>
                        <a:t>130</a:t>
                      </a:r>
                      <a:r>
                        <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rPr>
                        <a:t>固定方式</a:t>
                      </a:r>
                      <a:endPar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rPr>
                        <a:t>移动式，可止动脚轮。</a:t>
                      </a:r>
                      <a:endParaRPr lang="zh-CN" altLang="en-US" sz="16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1663700" y="1078230"/>
            <a:ext cx="5080000" cy="398780"/>
          </a:xfrm>
          <a:prstGeom prst="rect">
            <a:avLst/>
          </a:prstGeom>
          <a:noFill/>
          <a:ln w="9525">
            <a:noFill/>
          </a:ln>
        </p:spPr>
        <p:txBody>
          <a:bodyPr>
            <a:spAutoFit/>
          </a:bodyPr>
          <a:p>
            <a:pPr algn="ctr"/>
            <a:r>
              <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rPr>
              <a:t>微型冷冲、拉深成型机组主要技术参数</a:t>
            </a:r>
            <a:endPar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611505" y="685165"/>
            <a:ext cx="7920990" cy="521970"/>
          </a:xfrm>
          <a:prstGeom prst="rect">
            <a:avLst/>
          </a:prstGeom>
          <a:noFill/>
          <a:ln w="9525">
            <a:noFill/>
          </a:ln>
        </p:spPr>
        <p:txBody>
          <a:bodyPr wrap="square">
            <a:spAutoFit/>
          </a:bodyPr>
          <a:p>
            <a:pPr indent="381000"/>
            <a:r>
              <a:rPr lang="zh-CN" altLang="en-US" b="1">
                <a:solidFill>
                  <a:schemeClr val="tx1"/>
                </a:solidFill>
                <a:latin typeface="宋体" panose="02010600030101010101" pitchFamily="2" charset="-122"/>
                <a:cs typeface="宋体" panose="02010600030101010101" pitchFamily="2" charset="-122"/>
              </a:rPr>
              <a:t>实验一    冲压机结构与功能演示实验</a:t>
            </a:r>
            <a:endParaRPr lang="zh-CN" altLang="en-US"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bwMode="auto">
          <a:xfrm>
            <a:off x="467544" y="332656"/>
            <a:ext cx="7851648" cy="144016"/>
          </a:xfrm>
          <a:ln>
            <a:miter lim="800000"/>
          </a:ln>
          <a:effectLst/>
          <a:sp3d prstMaterial="plastic"/>
        </p:spPr>
        <p:txBody>
          <a:bodyPr vert="horz" wrap="square" lIns="0" tIns="0" rIns="18288" bIns="0" numCol="1" anchor="b" anchorCtr="0" compatLnSpc="1">
            <a:normAutofit fontScale="9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56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rPr>
              <a:t>  </a:t>
            </a:r>
            <a:endParaRPr kumimoji="0" lang="zh-CN" altLang="en-US" sz="56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endParaRPr>
          </a:p>
        </p:txBody>
      </p:sp>
      <p:sp>
        <p:nvSpPr>
          <p:cNvPr id="3" name="文本框 2"/>
          <p:cNvSpPr txBox="1"/>
          <p:nvPr/>
        </p:nvSpPr>
        <p:spPr>
          <a:xfrm>
            <a:off x="2124075" y="1207135"/>
            <a:ext cx="5080000" cy="398780"/>
          </a:xfrm>
          <a:prstGeom prst="rect">
            <a:avLst/>
          </a:prstGeom>
          <a:noFill/>
          <a:ln w="9525">
            <a:noFill/>
          </a:ln>
        </p:spPr>
        <p:txBody>
          <a:bodyPr>
            <a:spAutoFit/>
          </a:bodyPr>
          <a:p>
            <a:r>
              <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rPr>
              <a:t>微型冷冲、拉深成型机组主要功能</a:t>
            </a:r>
            <a:endPar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0" name="表格 -1"/>
          <p:cNvGraphicFramePr/>
          <p:nvPr/>
        </p:nvGraphicFramePr>
        <p:xfrm>
          <a:off x="467360" y="1605915"/>
          <a:ext cx="8310245" cy="4836160"/>
        </p:xfrm>
        <a:graphic>
          <a:graphicData uri="http://schemas.openxmlformats.org/drawingml/2006/table">
            <a:tbl>
              <a:tblPr firstRow="1" bandRow="1">
                <a:tableStyleId>{5940675A-B579-460E-94D1-54222C63F5DA}</a:tableStyleId>
              </a:tblPr>
              <a:tblGrid>
                <a:gridCol w="473710"/>
                <a:gridCol w="7836535"/>
              </a:tblGrid>
              <a:tr h="0">
                <a:tc>
                  <a:txBody>
                    <a:bodyPr/>
                    <a:p>
                      <a:pPr indent="0">
                        <a:buNone/>
                      </a:pPr>
                      <a:r>
                        <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rPr>
                        <a:t>1</a:t>
                      </a:r>
                      <a:endPar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规 格：</a:t>
                      </a:r>
                      <a:r>
                        <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rPr>
                        <a:t>1100 mm×500 mm×1500mm</a:t>
                      </a:r>
                      <a:endPar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rPr>
                        <a:t>2</a:t>
                      </a:r>
                      <a:endPar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两台设备独立，分别为高速冷冲机和可调速拉伸机</a:t>
                      </a:r>
                      <a:r>
                        <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专机专用。</a:t>
                      </a:r>
                      <a:endPar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rPr>
                        <a:t>3</a:t>
                      </a:r>
                      <a:endPar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能使用本公司生产的铝合金拆装模具及透明模具进行课堂教学、冲压及拉伸成型演示以及小件生产。</a:t>
                      </a:r>
                      <a:endPar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rPr>
                        <a:t>4</a:t>
                      </a:r>
                      <a:endPar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使用</a:t>
                      </a:r>
                      <a:r>
                        <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rPr>
                        <a:t>0.2</a:t>
                      </a: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rPr>
                        <a:t>0.5mm</a:t>
                      </a: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薄铝片或铁片与模具配合能生产出五金零件。</a:t>
                      </a:r>
                      <a:endPar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rPr>
                        <a:t>5</a:t>
                      </a:r>
                      <a:endPar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拥有机械式自动送料系统</a:t>
                      </a:r>
                      <a:r>
                        <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送料速度每分</a:t>
                      </a:r>
                      <a:r>
                        <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rPr>
                        <a:t>300</a:t>
                      </a: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次以上 </a:t>
                      </a:r>
                      <a:r>
                        <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送料长度</a:t>
                      </a:r>
                      <a:r>
                        <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rPr>
                        <a:t>5—40cm,</a:t>
                      </a: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调整方便快捷</a:t>
                      </a:r>
                      <a:r>
                        <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并配有红外线感应保护装置。</a:t>
                      </a:r>
                      <a:endPar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rPr>
                        <a:t>6</a:t>
                      </a:r>
                      <a:endPar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立柱要采用硬铬精密导杆，导套要采用自润滑功能的进口铜质导套。</a:t>
                      </a:r>
                      <a:endPar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rPr>
                        <a:t>7</a:t>
                      </a:r>
                      <a:endPar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使用电源</a:t>
                      </a:r>
                      <a:r>
                        <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rPr>
                        <a:t>:220V,50HZ</a:t>
                      </a: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rPr>
                        <a:t>8</a:t>
                      </a:r>
                      <a:endPar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铝合金部件采用加硬铝合金板并经氧化处理，硬度</a:t>
                      </a:r>
                      <a:r>
                        <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rPr>
                        <a:t>HB90</a:t>
                      </a: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以上，屈服强度</a:t>
                      </a:r>
                      <a:r>
                        <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rPr>
                        <a:t>245</a:t>
                      </a: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以上。</a:t>
                      </a:r>
                      <a:endPar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rPr>
                        <a:t>9</a:t>
                      </a:r>
                      <a:endPar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模柄孔直径：</a:t>
                      </a:r>
                      <a:r>
                        <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rPr>
                        <a:t>φ16mm</a:t>
                      </a: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rPr>
                        <a:t>10</a:t>
                      </a:r>
                      <a:endPar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拉伸电机采用直线调速制动电机及微调控制器。</a:t>
                      </a:r>
                      <a:endPar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611505" y="685165"/>
            <a:ext cx="7920990" cy="521970"/>
          </a:xfrm>
          <a:prstGeom prst="rect">
            <a:avLst/>
          </a:prstGeom>
          <a:noFill/>
          <a:ln w="9525">
            <a:noFill/>
          </a:ln>
        </p:spPr>
        <p:txBody>
          <a:bodyPr wrap="square">
            <a:spAutoFit/>
          </a:bodyPr>
          <a:p>
            <a:pPr indent="381000"/>
            <a:r>
              <a:rPr lang="zh-CN" altLang="en-US" b="1">
                <a:solidFill>
                  <a:schemeClr val="tx1"/>
                </a:solidFill>
                <a:latin typeface="宋体" panose="02010600030101010101" pitchFamily="2" charset="-122"/>
                <a:cs typeface="宋体" panose="02010600030101010101" pitchFamily="2" charset="-122"/>
              </a:rPr>
              <a:t>实验一    冲压机结构与功能演示实验</a:t>
            </a:r>
            <a:endParaRPr lang="zh-CN" altLang="en-US"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bwMode="auto">
          <a:xfrm>
            <a:off x="467544" y="332656"/>
            <a:ext cx="7851648" cy="144016"/>
          </a:xfrm>
          <a:ln>
            <a:miter lim="800000"/>
          </a:ln>
          <a:effectLst/>
          <a:sp3d prstMaterial="plastic"/>
        </p:spPr>
        <p:txBody>
          <a:bodyPr vert="horz" wrap="square" lIns="0" tIns="0" rIns="18288" bIns="0" numCol="1" anchor="b" anchorCtr="0" compatLnSpc="1">
            <a:normAutofit fontScale="9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56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rPr>
              <a:t>  </a:t>
            </a:r>
            <a:endParaRPr kumimoji="0" lang="zh-CN" altLang="en-US" sz="56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endParaRPr>
          </a:p>
        </p:txBody>
      </p:sp>
      <p:sp>
        <p:nvSpPr>
          <p:cNvPr id="3" name="文本框 2"/>
          <p:cNvSpPr txBox="1"/>
          <p:nvPr/>
        </p:nvSpPr>
        <p:spPr>
          <a:xfrm>
            <a:off x="2032000" y="1207135"/>
            <a:ext cx="5080000" cy="398780"/>
          </a:xfrm>
          <a:prstGeom prst="rect">
            <a:avLst/>
          </a:prstGeom>
          <a:noFill/>
          <a:ln w="9525">
            <a:noFill/>
          </a:ln>
        </p:spPr>
        <p:txBody>
          <a:bodyPr>
            <a:spAutoFit/>
          </a:bodyPr>
          <a:p>
            <a:r>
              <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rPr>
              <a:t>微型冷冲、拉深成型机组主要部件</a:t>
            </a:r>
            <a:endPar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0" name="表格 -1"/>
          <p:cNvGraphicFramePr/>
          <p:nvPr/>
        </p:nvGraphicFramePr>
        <p:xfrm>
          <a:off x="424180" y="2011680"/>
          <a:ext cx="7937500" cy="2407920"/>
        </p:xfrm>
        <a:graphic>
          <a:graphicData uri="http://schemas.openxmlformats.org/drawingml/2006/table">
            <a:tbl>
              <a:tblPr firstRow="1" bandRow="1">
                <a:tableStyleId>{5940675A-B579-460E-94D1-54222C63F5DA}</a:tableStyleId>
              </a:tblPr>
              <a:tblGrid>
                <a:gridCol w="1677670"/>
                <a:gridCol w="6259830"/>
              </a:tblGrid>
              <a:tr h="401320">
                <a:tc>
                  <a:txBody>
                    <a:bodyPr/>
                    <a:p>
                      <a:pPr indent="0">
                        <a:buNone/>
                      </a:pP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名称</a:t>
                      </a:r>
                      <a:endPar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规    格</a:t>
                      </a:r>
                      <a:endPar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电机</a:t>
                      </a:r>
                      <a:endPar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直线调速制动电机</a:t>
                      </a:r>
                      <a:endPar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保护装置</a:t>
                      </a:r>
                      <a:endPar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红外线感应保护装置</a:t>
                      </a:r>
                      <a:endPar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送料装置</a:t>
                      </a:r>
                      <a:endPar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机械式自动送料系统</a:t>
                      </a:r>
                      <a:endPar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主机铝合金部件</a:t>
                      </a:r>
                      <a:endPar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rPr>
                        <a:t>T651</a:t>
                      </a: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并氧化处理。</a:t>
                      </a:r>
                      <a:endPar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立柱</a:t>
                      </a:r>
                      <a:endPar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rPr>
                        <a:t>硬铬精密导杆，导套采用自润滑功能铜质导套</a:t>
                      </a:r>
                      <a:endParaRPr lang="zh-CN" altLang="en-US"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63500" marB="63500" vert="horz" anchor="b">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611505" y="685165"/>
            <a:ext cx="7920990" cy="521970"/>
          </a:xfrm>
          <a:prstGeom prst="rect">
            <a:avLst/>
          </a:prstGeom>
          <a:noFill/>
          <a:ln w="9525">
            <a:noFill/>
          </a:ln>
        </p:spPr>
        <p:txBody>
          <a:bodyPr wrap="square">
            <a:spAutoFit/>
          </a:bodyPr>
          <a:p>
            <a:pPr indent="381000"/>
            <a:r>
              <a:rPr lang="zh-CN" altLang="en-US" b="1">
                <a:solidFill>
                  <a:schemeClr val="tx1"/>
                </a:solidFill>
                <a:latin typeface="宋体" panose="02010600030101010101" pitchFamily="2" charset="-122"/>
                <a:cs typeface="宋体" panose="02010600030101010101" pitchFamily="2" charset="-122"/>
              </a:rPr>
              <a:t>实验一    冲压机结构与功能演示实验</a:t>
            </a:r>
            <a:endParaRPr lang="zh-CN" altLang="en-US"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30810" y="706755"/>
            <a:ext cx="8883015" cy="6000750"/>
          </a:xfrm>
          <a:prstGeom prst="rect">
            <a:avLst/>
          </a:prstGeom>
          <a:noFill/>
          <a:ln w="9525">
            <a:noFill/>
          </a:ln>
        </p:spPr>
        <p:txBody>
          <a:bodyPr wrap="square">
            <a:spAutoFit/>
          </a:bodyPr>
          <a:p>
            <a:r>
              <a:rPr lang="en-US" altLang="zh-CN" sz="2400" b="1">
                <a:solidFill>
                  <a:schemeClr val="tx1"/>
                </a:solidFill>
                <a:latin typeface="黑体" panose="02010609060101010101" pitchFamily="2" charset="-122"/>
                <a:ea typeface="黑体" panose="02010609060101010101" pitchFamily="2" charset="-122"/>
                <a:cs typeface="黑体" panose="02010609060101010101" pitchFamily="2" charset="-122"/>
              </a:rPr>
              <a:t>2</a:t>
            </a:r>
            <a:r>
              <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rPr>
              <a:t>、微型冷冲、拉深成型机组结构介绍</a:t>
            </a:r>
            <a:endPar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endParaRPr>
          </a:p>
          <a:p>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本机主要由拉深机、冷冲机、光电开关、底座、自动送料器组成。</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冷冲机冷冲机部分主要由机身、传动机构、滑块、操纵机构四部分组成。机身：本机的主要组成部分，由手轮、横梁、立柱、机体、升降丝杆、工作台等组成。机体背部有四只紧固螺栓，用于把机体紧固在立柱上。机体、升降丝杆、手轮组成升降机构。传动：电机通过三角带，带动飞轮，通过离合器的作用，驱动曲轴，带动连杆和球头螺杆，推动滑块体作上、下往复运动，从而使本机进行工作。本机采用超越式刚性离合器结构。该结构由离合器外壳、滚珠、六角凸轮、联轴节、轴承等组成。具有灵敏、可靠的特点。滑块：本机装夹（上）模具进行冲压工作的主体。滑块下方的模具压块是用来夹紧上模的模柄所用。滑块由连杆、球头螺杆、滑块体、左右导轨组成。操作装置：由手柄体、挡壳、挡销、弹簧组成。</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500380" y="184785"/>
            <a:ext cx="7920990" cy="521970"/>
          </a:xfrm>
          <a:prstGeom prst="rect">
            <a:avLst/>
          </a:prstGeom>
          <a:noFill/>
          <a:ln w="9525">
            <a:noFill/>
          </a:ln>
        </p:spPr>
        <p:txBody>
          <a:bodyPr wrap="square">
            <a:spAutoFit/>
          </a:bodyPr>
          <a:p>
            <a:pPr indent="381000"/>
            <a:r>
              <a:rPr lang="zh-CN" altLang="en-US" b="1">
                <a:solidFill>
                  <a:schemeClr val="tx1"/>
                </a:solidFill>
                <a:latin typeface="宋体" panose="02010600030101010101" pitchFamily="2" charset="-122"/>
                <a:cs typeface="宋体" panose="02010600030101010101" pitchFamily="2" charset="-122"/>
              </a:rPr>
              <a:t>实验一    冲压机结构与功能演示实验</a:t>
            </a:r>
            <a:endParaRPr lang="zh-CN" altLang="en-US"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wedge/>
  </p:transition>
</p:sld>
</file>

<file path=ppt/theme/theme1.xml><?xml version="1.0" encoding="utf-8"?>
<a:theme xmlns:a="http://schemas.openxmlformats.org/drawingml/2006/main" name="3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0</TotalTime>
  <Words>6454</Words>
  <Application>WPS 演示</Application>
  <PresentationFormat>全屏显示(4:3)</PresentationFormat>
  <Paragraphs>641</Paragraphs>
  <Slides>32</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32</vt:i4>
      </vt:variant>
    </vt:vector>
  </HeadingPairs>
  <TitlesOfParts>
    <vt:vector size="42" baseType="lpstr">
      <vt:lpstr>Arial</vt:lpstr>
      <vt:lpstr>宋体</vt:lpstr>
      <vt:lpstr>Wingdings</vt:lpstr>
      <vt:lpstr>Calibri</vt:lpstr>
      <vt:lpstr>黑体</vt:lpstr>
      <vt:lpstr>微软雅黑</vt:lpstr>
      <vt:lpstr>Arial Unicode MS</vt:lpstr>
      <vt:lpstr>Times New Roman</vt:lpstr>
      <vt:lpstr>3_Office 主题</vt:lpstr>
      <vt:lpstr>1_Office 主题</vt:lpstr>
      <vt:lpstr>PowerPoint 演示文稿</vt:lpstr>
      <vt:lpstr>PowerPoint 演示文稿</vt:lpstr>
      <vt:lpstr>  </vt:lpstr>
      <vt:lpstr>  </vt:lpstr>
      <vt:lpstr>  </vt:lpstr>
      <vt:lpstr>  </vt:lpstr>
      <vt:lpstr>  </vt:lpstr>
      <vt:lpstr>  </vt:lpstr>
      <vt:lpstr>PowerPoint 演示文稿</vt:lpstr>
      <vt:lpstr>  </vt:lpstr>
      <vt:lpstr>  </vt:lpstr>
      <vt:lpstr>  </vt:lpstr>
      <vt:lpstr>  </vt:lpstr>
      <vt:lpstr>  </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模具测绘</dc:title>
  <dc:creator/>
  <cp:lastModifiedBy>dell</cp:lastModifiedBy>
  <cp:revision>85</cp:revision>
  <dcterms:created xsi:type="dcterms:W3CDTF">2018-03-23T08:41:00Z</dcterms:created>
  <dcterms:modified xsi:type="dcterms:W3CDTF">2018-05-15T04:54:32Z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